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7"/>
    <p:restoredTop sz="94694"/>
  </p:normalViewPr>
  <p:slideViewPr>
    <p:cSldViewPr snapToGrid="0" snapToObjects="1">
      <p:cViewPr varScale="1">
        <p:scale>
          <a:sx n="82" d="100"/>
          <a:sy n="82" d="100"/>
        </p:scale>
        <p:origin x="13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大標題與副標題">
    <p:spTree>
      <p:nvGrpSpPr>
        <p:cNvPr id="1" name=""/>
        <p:cNvGrpSpPr/>
        <p:nvPr/>
      </p:nvGrpSpPr>
      <p:grpSpPr>
        <a:xfrm>
          <a:off x="0" y="0"/>
          <a:ext cx="0" cy="0"/>
          <a:chOff x="0" y="0"/>
          <a:chExt cx="0" cy="0"/>
        </a:xfrm>
      </p:grpSpPr>
      <p:sp>
        <p:nvSpPr>
          <p:cNvPr id="11" name="大標題文字"/>
          <p:cNvSpPr txBox="1">
            <a:spLocks noGrp="1"/>
          </p:cNvSpPr>
          <p:nvPr>
            <p:ph type="title"/>
          </p:nvPr>
        </p:nvSpPr>
        <p:spPr>
          <a:xfrm>
            <a:off x="1270000" y="2616200"/>
            <a:ext cx="10464800" cy="2540000"/>
          </a:xfrm>
          <a:prstGeom prst="rect">
            <a:avLst/>
          </a:prstGeom>
        </p:spPr>
        <p:txBody>
          <a:bodyPr anchor="b"/>
          <a:lstStyle/>
          <a:p>
            <a:r>
              <a:t>大標題文字</a:t>
            </a:r>
          </a:p>
        </p:txBody>
      </p:sp>
      <p:sp>
        <p:nvSpPr>
          <p:cNvPr id="12" name="內文層級一…"/>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內文層級一</a:t>
            </a:r>
          </a:p>
          <a:p>
            <a:pPr lvl="1"/>
            <a:r>
              <a:t>內文層級二</a:t>
            </a:r>
          </a:p>
          <a:p>
            <a:pPr lvl="2"/>
            <a:r>
              <a:t>內文層級三</a:t>
            </a:r>
          </a:p>
          <a:p>
            <a:pPr lvl="3"/>
            <a:r>
              <a:t>內文層級四</a:t>
            </a:r>
          </a:p>
          <a:p>
            <a:pPr lvl="4"/>
            <a:r>
              <a:t>內文層級五</a:t>
            </a:r>
          </a:p>
        </p:txBody>
      </p:sp>
      <p:sp>
        <p:nvSpPr>
          <p:cNvPr id="1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名言語錄">
    <p:spTree>
      <p:nvGrpSpPr>
        <p:cNvPr id="1" name=""/>
        <p:cNvGrpSpPr/>
        <p:nvPr/>
      </p:nvGrpSpPr>
      <p:grpSpPr>
        <a:xfrm>
          <a:off x="0" y="0"/>
          <a:ext cx="0" cy="0"/>
          <a:chOff x="0" y="0"/>
          <a:chExt cx="0" cy="0"/>
        </a:xfrm>
      </p:grpSpPr>
      <p:sp>
        <p:nvSpPr>
          <p:cNvPr id="93" name="–王大明"/>
          <p:cNvSpPr txBox="1">
            <a:spLocks noGrp="1"/>
          </p:cNvSpPr>
          <p:nvPr>
            <p:ph type="body" sz="quarter" idx="21"/>
          </p:nvPr>
        </p:nvSpPr>
        <p:spPr>
          <a:xfrm>
            <a:off x="1270000" y="6362700"/>
            <a:ext cx="10464800" cy="584873"/>
          </a:xfrm>
          <a:prstGeom prst="rect">
            <a:avLst/>
          </a:prstGeom>
        </p:spPr>
        <p:txBody>
          <a:bodyPr anchor="t">
            <a:spAutoFit/>
          </a:bodyPr>
          <a:lstStyle>
            <a:lvl1pPr marL="0" indent="0" algn="ctr">
              <a:spcBef>
                <a:spcPts val="0"/>
              </a:spcBef>
              <a:buSzTx/>
              <a:buNone/>
              <a:defRPr sz="2400"/>
            </a:lvl1pPr>
          </a:lstStyle>
          <a:p>
            <a:r>
              <a:t>–王大明</a:t>
            </a:r>
          </a:p>
        </p:txBody>
      </p:sp>
      <p:sp>
        <p:nvSpPr>
          <p:cNvPr id="94" name="「在此輸入名言語錄。」"/>
          <p:cNvSpPr txBox="1">
            <a:spLocks noGrp="1"/>
          </p:cNvSpPr>
          <p:nvPr>
            <p:ph type="body" sz="quarter" idx="22"/>
          </p:nvPr>
        </p:nvSpPr>
        <p:spPr>
          <a:xfrm>
            <a:off x="1270000" y="4489449"/>
            <a:ext cx="10464800" cy="774701"/>
          </a:xfrm>
          <a:prstGeom prst="rect">
            <a:avLst/>
          </a:prstGeom>
        </p:spPr>
        <p:txBody>
          <a:bodyPr>
            <a:spAutoFit/>
          </a:bodyPr>
          <a:lstStyle>
            <a:lvl1pPr marL="0" indent="0" algn="ctr">
              <a:spcBef>
                <a:spcPts val="2400"/>
              </a:spcBef>
              <a:buSzTx/>
              <a:buNone/>
              <a:defRPr sz="3800"/>
            </a:lvl1pPr>
          </a:lstStyle>
          <a:p>
            <a:r>
              <a:t>「在此輸入名言語錄。」</a:t>
            </a:r>
          </a:p>
        </p:txBody>
      </p:sp>
      <p:sp>
        <p:nvSpPr>
          <p:cNvPr id="9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影像"/>
          <p:cNvSpPr>
            <a:spLocks noGrp="1"/>
          </p:cNvSpPr>
          <p:nvPr>
            <p:ph type="pic" idx="21"/>
          </p:nvPr>
        </p:nvSpPr>
        <p:spPr>
          <a:xfrm>
            <a:off x="-769775" y="-216731"/>
            <a:ext cx="14960601" cy="10287001"/>
          </a:xfrm>
          <a:prstGeom prst="rect">
            <a:avLst/>
          </a:prstGeom>
          <a:ln w="88900"/>
        </p:spPr>
        <p:txBody>
          <a:bodyPr lIns="91439" tIns="45719" rIns="91439" bIns="45719" anchor="t">
            <a:noAutofit/>
          </a:bodyPr>
          <a:lstStyle/>
          <a:p>
            <a:endParaRPr/>
          </a:p>
        </p:txBody>
      </p:sp>
      <p:sp>
        <p:nvSpPr>
          <p:cNvPr id="10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影像"/>
          <p:cNvSpPr>
            <a:spLocks noGrp="1"/>
          </p:cNvSpPr>
          <p:nvPr>
            <p:ph type="pic" idx="21"/>
          </p:nvPr>
        </p:nvSpPr>
        <p:spPr>
          <a:xfrm>
            <a:off x="-1358900" y="-1143000"/>
            <a:ext cx="14668500" cy="10058400"/>
          </a:xfrm>
          <a:prstGeom prst="rect">
            <a:avLst/>
          </a:prstGeom>
          <a:ln w="9525">
            <a:round/>
          </a:ln>
        </p:spPr>
        <p:txBody>
          <a:bodyPr lIns="91439" tIns="45719" rIns="91439" bIns="45719" anchor="t">
            <a:noAutofit/>
          </a:bodyPr>
          <a:lstStyle/>
          <a:p>
            <a:endParaRPr/>
          </a:p>
        </p:txBody>
      </p:sp>
      <p:sp>
        <p:nvSpPr>
          <p:cNvPr id="21" name="大標題文字"/>
          <p:cNvSpPr txBox="1">
            <a:spLocks noGrp="1"/>
          </p:cNvSpPr>
          <p:nvPr>
            <p:ph type="title"/>
          </p:nvPr>
        </p:nvSpPr>
        <p:spPr>
          <a:xfrm>
            <a:off x="1181100" y="6794500"/>
            <a:ext cx="10642600" cy="1511300"/>
          </a:xfrm>
          <a:prstGeom prst="rect">
            <a:avLst/>
          </a:prstGeom>
        </p:spPr>
        <p:txBody>
          <a:bodyPr/>
          <a:lstStyle/>
          <a:p>
            <a:r>
              <a:t>大標題文字</a:t>
            </a:r>
          </a:p>
        </p:txBody>
      </p:sp>
      <p:sp>
        <p:nvSpPr>
          <p:cNvPr id="22" name="內文層級一…"/>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內文層級一</a:t>
            </a:r>
          </a:p>
          <a:p>
            <a:pPr lvl="1"/>
            <a:r>
              <a:t>內文層級二</a:t>
            </a:r>
          </a:p>
          <a:p>
            <a:pPr lvl="2"/>
            <a:r>
              <a:t>內文層級三</a:t>
            </a:r>
          </a:p>
          <a:p>
            <a:pPr lvl="3"/>
            <a:r>
              <a:t>內文層級四</a:t>
            </a:r>
          </a:p>
          <a:p>
            <a:pPr lvl="4"/>
            <a:r>
              <a:t>內文層級五</a:t>
            </a:r>
          </a:p>
        </p:txBody>
      </p:sp>
      <p:sp>
        <p:nvSpPr>
          <p:cNvPr id="2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大標題 - 中央">
    <p:spTree>
      <p:nvGrpSpPr>
        <p:cNvPr id="1" name=""/>
        <p:cNvGrpSpPr/>
        <p:nvPr/>
      </p:nvGrpSpPr>
      <p:grpSpPr>
        <a:xfrm>
          <a:off x="0" y="0"/>
          <a:ext cx="0" cy="0"/>
          <a:chOff x="0" y="0"/>
          <a:chExt cx="0" cy="0"/>
        </a:xfrm>
      </p:grpSpPr>
      <p:sp>
        <p:nvSpPr>
          <p:cNvPr id="30" name="大標題文字"/>
          <p:cNvSpPr txBox="1">
            <a:spLocks noGrp="1"/>
          </p:cNvSpPr>
          <p:nvPr>
            <p:ph type="title"/>
          </p:nvPr>
        </p:nvSpPr>
        <p:spPr>
          <a:xfrm>
            <a:off x="1270000" y="3606800"/>
            <a:ext cx="10464800" cy="2540000"/>
          </a:xfrm>
          <a:prstGeom prst="rect">
            <a:avLst/>
          </a:prstGeom>
        </p:spPr>
        <p:txBody>
          <a:bodyPr/>
          <a:lstStyle/>
          <a:p>
            <a:r>
              <a:t>大標題文字</a:t>
            </a:r>
          </a:p>
        </p:txBody>
      </p:sp>
      <p:sp>
        <p:nvSpPr>
          <p:cNvPr id="31"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直式">
    <p:spTree>
      <p:nvGrpSpPr>
        <p:cNvPr id="1" name=""/>
        <p:cNvGrpSpPr/>
        <p:nvPr/>
      </p:nvGrpSpPr>
      <p:grpSpPr>
        <a:xfrm>
          <a:off x="0" y="0"/>
          <a:ext cx="0" cy="0"/>
          <a:chOff x="0" y="0"/>
          <a:chExt cx="0" cy="0"/>
        </a:xfrm>
      </p:grpSpPr>
      <p:sp>
        <p:nvSpPr>
          <p:cNvPr id="38" name="影像"/>
          <p:cNvSpPr>
            <a:spLocks noGrp="1"/>
          </p:cNvSpPr>
          <p:nvPr>
            <p:ph type="pic" idx="21"/>
          </p:nvPr>
        </p:nvSpPr>
        <p:spPr>
          <a:xfrm>
            <a:off x="2044700" y="-25400"/>
            <a:ext cx="12534901" cy="8648700"/>
          </a:xfrm>
          <a:prstGeom prst="rect">
            <a:avLst/>
          </a:prstGeom>
          <a:ln w="9525">
            <a:round/>
          </a:ln>
        </p:spPr>
        <p:txBody>
          <a:bodyPr lIns="91439" tIns="45719" rIns="91439" bIns="45719" anchor="t">
            <a:noAutofit/>
          </a:bodyPr>
          <a:lstStyle/>
          <a:p>
            <a:endParaRPr/>
          </a:p>
        </p:txBody>
      </p:sp>
      <p:sp>
        <p:nvSpPr>
          <p:cNvPr id="39" name="大標題文字"/>
          <p:cNvSpPr txBox="1">
            <a:spLocks noGrp="1"/>
          </p:cNvSpPr>
          <p:nvPr>
            <p:ph type="title"/>
          </p:nvPr>
        </p:nvSpPr>
        <p:spPr>
          <a:xfrm>
            <a:off x="609600" y="1155700"/>
            <a:ext cx="5994400" cy="3568700"/>
          </a:xfrm>
          <a:prstGeom prst="rect">
            <a:avLst/>
          </a:prstGeom>
        </p:spPr>
        <p:txBody>
          <a:bodyPr anchor="b"/>
          <a:lstStyle>
            <a:lvl1pPr>
              <a:defRPr sz="5800"/>
            </a:lvl1pPr>
          </a:lstStyle>
          <a:p>
            <a:r>
              <a:t>大標題文字</a:t>
            </a:r>
          </a:p>
        </p:txBody>
      </p:sp>
      <p:sp>
        <p:nvSpPr>
          <p:cNvPr id="40" name="內文層級一…"/>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內文層級一</a:t>
            </a:r>
          </a:p>
          <a:p>
            <a:pPr lvl="1"/>
            <a:r>
              <a:t>內文層級二</a:t>
            </a:r>
          </a:p>
          <a:p>
            <a:pPr lvl="2"/>
            <a:r>
              <a:t>內文層級三</a:t>
            </a:r>
          </a:p>
          <a:p>
            <a:pPr lvl="3"/>
            <a:r>
              <a:t>內文層級四</a:t>
            </a:r>
          </a:p>
          <a:p>
            <a:pPr lvl="4"/>
            <a:r>
              <a:t>內文層級五</a:t>
            </a:r>
          </a:p>
        </p:txBody>
      </p:sp>
      <p:sp>
        <p:nvSpPr>
          <p:cNvPr id="41"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49"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大標題與項目符號">
    <p:spTree>
      <p:nvGrpSpPr>
        <p:cNvPr id="1" name=""/>
        <p:cNvGrpSpPr/>
        <p:nvPr/>
      </p:nvGrpSpPr>
      <p:grpSpPr>
        <a:xfrm>
          <a:off x="0" y="0"/>
          <a:ext cx="0" cy="0"/>
          <a:chOff x="0" y="0"/>
          <a:chExt cx="0" cy="0"/>
        </a:xfrm>
      </p:grpSpPr>
      <p:sp>
        <p:nvSpPr>
          <p:cNvPr id="56" name="大標題文字"/>
          <p:cNvSpPr txBox="1">
            <a:spLocks noGrp="1"/>
          </p:cNvSpPr>
          <p:nvPr>
            <p:ph type="title"/>
          </p:nvPr>
        </p:nvSpPr>
        <p:spPr>
          <a:prstGeom prst="rect">
            <a:avLst/>
          </a:prstGeom>
        </p:spPr>
        <p:txBody>
          <a:bodyPr/>
          <a:lstStyle/>
          <a:p>
            <a:r>
              <a:t>大標題文字</a:t>
            </a:r>
          </a:p>
        </p:txBody>
      </p:sp>
      <p:sp>
        <p:nvSpPr>
          <p:cNvPr id="57" name="內文層級一…"/>
          <p:cNvSpPr txBox="1">
            <a:spLocks noGrp="1"/>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內文層級一</a:t>
            </a:r>
          </a:p>
          <a:p>
            <a:pPr lvl="1"/>
            <a:r>
              <a:t>內文層級二</a:t>
            </a:r>
          </a:p>
          <a:p>
            <a:pPr lvl="2"/>
            <a:r>
              <a:t>內文層級三</a:t>
            </a:r>
          </a:p>
          <a:p>
            <a:pPr lvl="3"/>
            <a:r>
              <a:t>內文層級四</a:t>
            </a:r>
          </a:p>
          <a:p>
            <a:pPr lvl="4"/>
            <a:r>
              <a:t>內文層級五</a:t>
            </a:r>
          </a:p>
        </p:txBody>
      </p:sp>
      <p:sp>
        <p:nvSpPr>
          <p:cNvPr id="58"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大標題、項目符號與照片">
    <p:spTree>
      <p:nvGrpSpPr>
        <p:cNvPr id="1" name=""/>
        <p:cNvGrpSpPr/>
        <p:nvPr/>
      </p:nvGrpSpPr>
      <p:grpSpPr>
        <a:xfrm>
          <a:off x="0" y="0"/>
          <a:ext cx="0" cy="0"/>
          <a:chOff x="0" y="0"/>
          <a:chExt cx="0" cy="0"/>
        </a:xfrm>
      </p:grpSpPr>
      <p:sp>
        <p:nvSpPr>
          <p:cNvPr id="65" name="影像"/>
          <p:cNvSpPr>
            <a:spLocks noGrp="1"/>
          </p:cNvSpPr>
          <p:nvPr>
            <p:ph type="pic" idx="21"/>
          </p:nvPr>
        </p:nvSpPr>
        <p:spPr>
          <a:xfrm>
            <a:off x="3543300" y="2018930"/>
            <a:ext cx="10299700" cy="7112001"/>
          </a:xfrm>
          <a:prstGeom prst="rect">
            <a:avLst/>
          </a:prstGeom>
          <a:ln w="9525">
            <a:round/>
          </a:ln>
        </p:spPr>
        <p:txBody>
          <a:bodyPr lIns="91439" tIns="45719" rIns="91439" bIns="45719" anchor="t">
            <a:noAutofit/>
          </a:bodyPr>
          <a:lstStyle/>
          <a:p>
            <a:endParaRPr/>
          </a:p>
        </p:txBody>
      </p:sp>
      <p:sp>
        <p:nvSpPr>
          <p:cNvPr id="66" name="大標題文字"/>
          <p:cNvSpPr txBox="1">
            <a:spLocks noGrp="1"/>
          </p:cNvSpPr>
          <p:nvPr>
            <p:ph type="title"/>
          </p:nvPr>
        </p:nvSpPr>
        <p:spPr>
          <a:prstGeom prst="rect">
            <a:avLst/>
          </a:prstGeom>
        </p:spPr>
        <p:txBody>
          <a:bodyPr/>
          <a:lstStyle/>
          <a:p>
            <a:r>
              <a:t>大標題文字</a:t>
            </a:r>
          </a:p>
        </p:txBody>
      </p:sp>
      <p:sp>
        <p:nvSpPr>
          <p:cNvPr id="67" name="內文層級一…"/>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內文層級一</a:t>
            </a:r>
          </a:p>
          <a:p>
            <a:pPr lvl="1"/>
            <a:r>
              <a:t>內文層級二</a:t>
            </a:r>
          </a:p>
          <a:p>
            <a:pPr lvl="2"/>
            <a:r>
              <a:t>內文層級三</a:t>
            </a:r>
          </a:p>
          <a:p>
            <a:pPr lvl="3"/>
            <a:r>
              <a:t>內文層級四</a:t>
            </a:r>
          </a:p>
          <a:p>
            <a:pPr lvl="4"/>
            <a:r>
              <a:t>內文層級五</a:t>
            </a:r>
          </a:p>
        </p:txBody>
      </p:sp>
      <p:sp>
        <p:nvSpPr>
          <p:cNvPr id="68" name="幻燈片編號"/>
          <p:cNvSpPr txBox="1">
            <a:spLocks noGrp="1"/>
          </p:cNvSpPr>
          <p:nvPr>
            <p:ph type="sldNum" sz="quarter" idx="2"/>
          </p:nvPr>
        </p:nvSpPr>
        <p:spPr>
          <a:xfrm>
            <a:off x="6256723" y="9197831"/>
            <a:ext cx="409839" cy="454169"/>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項目符號">
    <p:spTree>
      <p:nvGrpSpPr>
        <p:cNvPr id="1" name=""/>
        <p:cNvGrpSpPr/>
        <p:nvPr/>
      </p:nvGrpSpPr>
      <p:grpSpPr>
        <a:xfrm>
          <a:off x="0" y="0"/>
          <a:ext cx="0" cy="0"/>
          <a:chOff x="0" y="0"/>
          <a:chExt cx="0" cy="0"/>
        </a:xfrm>
      </p:grpSpPr>
      <p:sp>
        <p:nvSpPr>
          <p:cNvPr id="75" name="內文層級一…"/>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內文層級一</a:t>
            </a:r>
          </a:p>
          <a:p>
            <a:pPr lvl="1"/>
            <a:r>
              <a:t>內文層級二</a:t>
            </a:r>
          </a:p>
          <a:p>
            <a:pPr lvl="2"/>
            <a:r>
              <a:t>內文層級三</a:t>
            </a:r>
          </a:p>
          <a:p>
            <a:pPr lvl="3"/>
            <a:r>
              <a:t>內文層級四</a:t>
            </a:r>
          </a:p>
          <a:p>
            <a:pPr lvl="4"/>
            <a:r>
              <a:t>內文層級五</a:t>
            </a:r>
          </a:p>
        </p:txBody>
      </p:sp>
      <p:sp>
        <p:nvSpPr>
          <p:cNvPr id="7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一頁三張">
    <p:spTree>
      <p:nvGrpSpPr>
        <p:cNvPr id="1" name=""/>
        <p:cNvGrpSpPr/>
        <p:nvPr/>
      </p:nvGrpSpPr>
      <p:grpSpPr>
        <a:xfrm>
          <a:off x="0" y="0"/>
          <a:ext cx="0" cy="0"/>
          <a:chOff x="0" y="0"/>
          <a:chExt cx="0" cy="0"/>
        </a:xfrm>
      </p:grpSpPr>
      <p:sp>
        <p:nvSpPr>
          <p:cNvPr id="83" name="影像"/>
          <p:cNvSpPr>
            <a:spLocks noGrp="1"/>
          </p:cNvSpPr>
          <p:nvPr>
            <p:ph type="pic" idx="21"/>
          </p:nvPr>
        </p:nvSpPr>
        <p:spPr>
          <a:xfrm>
            <a:off x="4703923" y="3389019"/>
            <a:ext cx="9639301" cy="6401759"/>
          </a:xfrm>
          <a:prstGeom prst="rect">
            <a:avLst/>
          </a:prstGeom>
          <a:ln w="9525">
            <a:round/>
          </a:ln>
        </p:spPr>
        <p:txBody>
          <a:bodyPr lIns="91439" tIns="45719" rIns="91439" bIns="45719" anchor="t">
            <a:noAutofit/>
          </a:bodyPr>
          <a:lstStyle/>
          <a:p>
            <a:endParaRPr/>
          </a:p>
        </p:txBody>
      </p:sp>
      <p:sp>
        <p:nvSpPr>
          <p:cNvPr id="84" name="影像"/>
          <p:cNvSpPr>
            <a:spLocks noGrp="1"/>
          </p:cNvSpPr>
          <p:nvPr>
            <p:ph type="pic" sz="half" idx="22"/>
          </p:nvPr>
        </p:nvSpPr>
        <p:spPr>
          <a:xfrm rot="21600000">
            <a:off x="7281774" y="-1330382"/>
            <a:ext cx="4978401" cy="6332526"/>
          </a:xfrm>
          <a:prstGeom prst="rect">
            <a:avLst/>
          </a:prstGeom>
          <a:ln w="9525">
            <a:round/>
          </a:ln>
        </p:spPr>
        <p:txBody>
          <a:bodyPr lIns="91439" tIns="45719" rIns="91439" bIns="45719" anchor="t">
            <a:noAutofit/>
          </a:bodyPr>
          <a:lstStyle/>
          <a:p>
            <a:endParaRPr/>
          </a:p>
        </p:txBody>
      </p:sp>
      <p:sp>
        <p:nvSpPr>
          <p:cNvPr id="85" name="影像"/>
          <p:cNvSpPr>
            <a:spLocks noGrp="1"/>
          </p:cNvSpPr>
          <p:nvPr>
            <p:ph type="pic" idx="23"/>
          </p:nvPr>
        </p:nvSpPr>
        <p:spPr>
          <a:xfrm rot="21600000">
            <a:off x="-3213100" y="762000"/>
            <a:ext cx="12280900" cy="8496301"/>
          </a:xfrm>
          <a:prstGeom prst="rect">
            <a:avLst/>
          </a:prstGeom>
          <a:ln w="9525">
            <a:round/>
          </a:ln>
        </p:spPr>
        <p:txBody>
          <a:bodyPr lIns="91439" tIns="45719" rIns="91439" bIns="45719" anchor="t">
            <a:noAutofit/>
          </a:bodyPr>
          <a:lstStyle/>
          <a:p>
            <a:endParaRPr/>
          </a:p>
        </p:txBody>
      </p:sp>
      <p:sp>
        <p:nvSpPr>
          <p:cNvPr id="8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內文層級一…"/>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內文層級一</a:t>
            </a:r>
          </a:p>
          <a:p>
            <a:pPr lvl="1"/>
            <a:r>
              <a:t>內文層級二</a:t>
            </a:r>
          </a:p>
          <a:p>
            <a:pPr lvl="2"/>
            <a:r>
              <a:t>內文層級三</a:t>
            </a:r>
          </a:p>
          <a:p>
            <a:pPr lvl="3"/>
            <a:r>
              <a:t>內文層級四</a:t>
            </a:r>
          </a:p>
          <a:p>
            <a:pPr lvl="4"/>
            <a:r>
              <a:t>內文層級五</a:t>
            </a:r>
          </a:p>
        </p:txBody>
      </p:sp>
      <p:sp>
        <p:nvSpPr>
          <p:cNvPr id="3" name="大標題文字"/>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大標題文字</a:t>
            </a:r>
          </a:p>
        </p:txBody>
      </p:sp>
      <p:sp>
        <p:nvSpPr>
          <p:cNvPr id="4" name="幻燈片編號"/>
          <p:cNvSpPr txBox="1">
            <a:spLocks noGrp="1"/>
          </p:cNvSpPr>
          <p:nvPr>
            <p:ph type="sldNum" sz="quarter" idx="2"/>
          </p:nvPr>
        </p:nvSpPr>
        <p:spPr>
          <a:xfrm>
            <a:off x="6297011" y="9197831"/>
            <a:ext cx="409839" cy="454169"/>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15"/>
        </a:buBlip>
        <a:tabLst/>
        <a:defRPr sz="3600" b="0" i="0" u="none" strike="noStrike" cap="none" spc="0" baseline="0">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活著，谁決定？…"/>
          <p:cNvSpPr txBox="1">
            <a:spLocks noGrp="1"/>
          </p:cNvSpPr>
          <p:nvPr>
            <p:ph type="title"/>
          </p:nvPr>
        </p:nvSpPr>
        <p:spPr>
          <a:xfrm>
            <a:off x="1270000" y="3197761"/>
            <a:ext cx="10464800" cy="3358078"/>
          </a:xfrm>
          <a:prstGeom prst="rect">
            <a:avLst/>
          </a:prstGeom>
          <a:effectLst>
            <a:outerShdw dist="33580" dir="2700000" rotWithShape="0">
              <a:srgbClr val="000000">
                <a:alpha val="50000"/>
              </a:srgbClr>
            </a:outerShdw>
          </a:effectLst>
        </p:spPr>
        <p:txBody>
          <a:bodyPr>
            <a:normAutofit/>
          </a:bodyPr>
          <a:lstStyle/>
          <a:p>
            <a:pPr>
              <a:lnSpc>
                <a:spcPct val="120000"/>
              </a:lnSpc>
              <a:defRPr sz="5400">
                <a:solidFill>
                  <a:srgbClr val="FFFB00"/>
                </a:solidFill>
                <a:latin typeface="Futura"/>
                <a:ea typeface="Futura"/>
                <a:cs typeface="Futura"/>
                <a:sym typeface="Futura"/>
              </a:defRPr>
            </a:pPr>
            <a:r>
              <a:rPr lang="zh-TW" altLang="en-US" sz="8000" b="1" dirty="0"/>
              <a:t>活著，谁決定？</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人若赚得全世界，赔上自己的生命，有什么益处呢？…"/>
          <p:cNvSpPr txBox="1">
            <a:spLocks noGrp="1"/>
          </p:cNvSpPr>
          <p:nvPr>
            <p:ph type="title"/>
          </p:nvPr>
        </p:nvSpPr>
        <p:spPr>
          <a:xfrm>
            <a:off x="1270000" y="2731955"/>
            <a:ext cx="10464800" cy="4289690"/>
          </a:xfrm>
          <a:prstGeom prst="rect">
            <a:avLst/>
          </a:prstGeom>
          <a:effectLst>
            <a:outerShdw blurRad="63500" dir="16200000" rotWithShape="0">
              <a:srgbClr val="000000">
                <a:alpha val="50000"/>
              </a:srgbClr>
            </a:outerShdw>
          </a:effectLst>
        </p:spPr>
        <p:txBody>
          <a:bodyPr>
            <a:normAutofit/>
          </a:bodyPr>
          <a:lstStyle/>
          <a:p>
            <a:pPr algn="l" defTabSz="434340">
              <a:defRPr sz="3514">
                <a:solidFill>
                  <a:srgbClr val="FFFB00"/>
                </a:solidFill>
                <a:effectLst>
                  <a:outerShdw blurRad="60325" dist="24130" dir="2700000" rotWithShape="0">
                    <a:srgbClr val="000000">
                      <a:alpha val="70000"/>
                    </a:srgbClr>
                  </a:outerShdw>
                </a:effectLst>
                <a:latin typeface="Futura"/>
                <a:ea typeface="Futura"/>
                <a:cs typeface="Futura"/>
                <a:sym typeface="Futura"/>
              </a:defRPr>
            </a:pPr>
            <a:r>
              <a:rPr lang="zh-TW" altLang="en-US" sz="4800" b="1" dirty="0"/>
              <a:t>人若赚得全世界，赔上自己的生命，有什么益处呢？人还能拿什么换生命呢？</a:t>
            </a:r>
            <a:r>
              <a:rPr lang="en-US" altLang="zh-TW" sz="2090" b="1" dirty="0"/>
              <a:t>(</a:t>
            </a:r>
            <a:r>
              <a:rPr lang="zh-TW" altLang="en-US" sz="2090" b="1" dirty="0"/>
              <a:t>太</a:t>
            </a:r>
            <a:r>
              <a:rPr lang="en-US" altLang="zh-TW" sz="2090" b="1" dirty="0"/>
              <a:t>16,26)  </a:t>
            </a:r>
            <a:r>
              <a:rPr lang="zh-TW" altLang="en-US" b="1" dirty="0"/>
              <a:t>    </a:t>
            </a:r>
          </a:p>
          <a:p>
            <a:pPr algn="l" defTabSz="434340">
              <a:defRPr sz="3040">
                <a:solidFill>
                  <a:srgbClr val="FFFB00"/>
                </a:solidFill>
                <a:effectLst>
                  <a:outerShdw blurRad="60325" dist="24130" dir="2700000" rotWithShape="0">
                    <a:srgbClr val="000000">
                      <a:alpha val="70000"/>
                    </a:srgbClr>
                  </a:outerShdw>
                </a:effectLst>
                <a:latin typeface="Futura"/>
                <a:ea typeface="Futura"/>
                <a:cs typeface="Futura"/>
                <a:sym typeface="Futura"/>
              </a:defRPr>
            </a:pPr>
            <a:endParaRPr lang="zh-TW" altLang="en-US" b="1" dirty="0"/>
          </a:p>
          <a:p>
            <a:pPr algn="l" defTabSz="434340">
              <a:defRPr sz="3040">
                <a:solidFill>
                  <a:srgbClr val="FFFB00"/>
                </a:solidFill>
                <a:effectLst>
                  <a:outerShdw blurRad="60325" dist="24130" dir="2700000" rotWithShape="0">
                    <a:srgbClr val="000000">
                      <a:alpha val="70000"/>
                    </a:srgbClr>
                  </a:outerShdw>
                </a:effectLst>
                <a:latin typeface="Futura"/>
                <a:ea typeface="Futura"/>
                <a:cs typeface="Futura"/>
                <a:sym typeface="Futura"/>
              </a:defRPr>
            </a:pPr>
            <a:r>
              <a:rPr lang="de-DE" sz="2945" b="1" dirty="0">
                <a:solidFill>
                  <a:schemeClr val="tx1"/>
                </a:solidFill>
                <a:latin typeface="Garamond" panose="02020404030301010803" pitchFamily="18" charset="0"/>
              </a:rPr>
              <a:t>Denn was hilft es dem Menschen, wenn er die ganze Welt gewinnt, dabei aber Schaden nimmt an seinem Leben? </a:t>
            </a:r>
            <a:br>
              <a:rPr lang="de-DE" sz="2945" b="1" dirty="0">
                <a:solidFill>
                  <a:schemeClr val="tx1"/>
                </a:solidFill>
                <a:latin typeface="Garamond" panose="02020404030301010803" pitchFamily="18" charset="0"/>
              </a:rPr>
            </a:br>
            <a:r>
              <a:rPr lang="de-DE" sz="2945" b="1" dirty="0">
                <a:solidFill>
                  <a:schemeClr val="tx1"/>
                </a:solidFill>
                <a:latin typeface="Garamond" panose="02020404030301010803" pitchFamily="18" charset="0"/>
              </a:rPr>
              <a:t>Was kann einer dann geben als Gegenwert für sein Leben? </a:t>
            </a:r>
          </a:p>
          <a:p>
            <a:pPr algn="l" defTabSz="434340">
              <a:defRPr sz="3040">
                <a:solidFill>
                  <a:srgbClr val="FFFB00"/>
                </a:solidFill>
                <a:effectLst>
                  <a:outerShdw blurRad="60325" dist="24130" dir="2700000" rotWithShape="0">
                    <a:srgbClr val="000000">
                      <a:alpha val="70000"/>
                    </a:srgbClr>
                  </a:outerShdw>
                </a:effectLst>
                <a:latin typeface="Futura"/>
                <a:ea typeface="Futura"/>
                <a:cs typeface="Futura"/>
                <a:sym typeface="Futura"/>
              </a:defRPr>
            </a:pPr>
            <a:r>
              <a:rPr lang="de-DE" sz="1804" b="1" dirty="0">
                <a:solidFill>
                  <a:schemeClr val="tx1"/>
                </a:solidFill>
                <a:latin typeface="Garamond" panose="02020404030301010803" pitchFamily="18" charset="0"/>
              </a:rPr>
              <a:t>(Mt.16,26)</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16 现今你们竟以张狂夸口；凡这样夸口都是恶的。…"/>
          <p:cNvSpPr txBox="1">
            <a:spLocks noGrp="1"/>
          </p:cNvSpPr>
          <p:nvPr>
            <p:ph type="title"/>
          </p:nvPr>
        </p:nvSpPr>
        <p:spPr>
          <a:xfrm>
            <a:off x="1270000" y="1609625"/>
            <a:ext cx="10464800" cy="6534350"/>
          </a:xfrm>
          <a:prstGeom prst="rect">
            <a:avLst/>
          </a:prstGeom>
          <a:effectLst>
            <a:outerShdw blurRad="63500" dist="25400" dir="16200000" rotWithShape="0">
              <a:srgbClr val="000000">
                <a:alpha val="50000"/>
              </a:srgbClr>
            </a:outerShdw>
          </a:effectLst>
        </p:spPr>
        <p:txBody>
          <a:bodyPr/>
          <a:lstStyle/>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r>
              <a:rPr sz="4800" b="1" baseline="31999" dirty="0"/>
              <a:t>16 </a:t>
            </a:r>
            <a:r>
              <a:rPr sz="4800" b="1" dirty="0" err="1"/>
              <a:t>现今你们竟以张狂夸口</a:t>
            </a:r>
            <a:r>
              <a:rPr sz="4800" b="1" dirty="0"/>
              <a:t>；</a:t>
            </a:r>
            <a:br>
              <a:rPr lang="en-US" sz="4800" b="1" dirty="0"/>
            </a:br>
            <a:r>
              <a:rPr sz="4800" b="1" dirty="0" err="1"/>
              <a:t>凡这样夸口都是恶的</a:t>
            </a:r>
            <a:r>
              <a:rPr sz="4800" b="1" dirty="0"/>
              <a:t>。</a:t>
            </a:r>
          </a:p>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endParaRPr b="1" dirty="0"/>
          </a:p>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r>
              <a:rPr b="1" baseline="31999" dirty="0">
                <a:solidFill>
                  <a:schemeClr val="tx1"/>
                </a:solidFill>
                <a:latin typeface="Garamond" panose="02020404030301010803" pitchFamily="18" charset="0"/>
              </a:rPr>
              <a:t>16</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Ihr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aber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seid</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stolz</a:t>
            </a:r>
            <a:r>
              <a:rPr b="1" dirty="0">
                <a:solidFill>
                  <a:schemeClr val="tx1"/>
                </a:solidFill>
                <a:latin typeface="Garamond" panose="02020404030301010803" pitchFamily="18" charset="0"/>
              </a:rPr>
              <a:t> auf </a:t>
            </a:r>
            <a:r>
              <a:rPr b="1" dirty="0" err="1">
                <a:solidFill>
                  <a:schemeClr val="tx1"/>
                </a:solidFill>
                <a:latin typeface="Garamond" panose="02020404030301010803" pitchFamily="18" charset="0"/>
              </a:rPr>
              <a:t>eure</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Pläne</a:t>
            </a:r>
            <a:r>
              <a:rPr b="1" dirty="0">
                <a:solidFill>
                  <a:schemeClr val="tx1"/>
                </a:solidFill>
                <a:latin typeface="Garamond" panose="02020404030301010803" pitchFamily="18" charset="0"/>
              </a:rPr>
              <a:t> und </a:t>
            </a:r>
            <a:r>
              <a:rPr b="1" dirty="0" err="1">
                <a:solidFill>
                  <a:schemeClr val="tx1"/>
                </a:solidFill>
                <a:latin typeface="Garamond" panose="02020404030301010803" pitchFamily="18" charset="0"/>
              </a:rPr>
              <a:t>gebt</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damit</a:t>
            </a:r>
            <a:r>
              <a:rPr b="1" dirty="0">
                <a:solidFill>
                  <a:schemeClr val="tx1"/>
                </a:solidFill>
                <a:latin typeface="Garamond" panose="02020404030301010803" pitchFamily="18" charset="0"/>
              </a:rPr>
              <a:t> an. Eine </a:t>
            </a:r>
            <a:r>
              <a:rPr b="1" dirty="0" err="1">
                <a:solidFill>
                  <a:schemeClr val="tx1"/>
                </a:solidFill>
                <a:latin typeface="Garamond" panose="02020404030301010803" pitchFamily="18" charset="0"/>
              </a:rPr>
              <a:t>solche</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Überheblichkeit</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ist</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verwerflich</a:t>
            </a:r>
            <a:r>
              <a:rPr b="1" dirty="0">
                <a:solidFill>
                  <a:schemeClr val="tx1"/>
                </a:solidFill>
                <a:latin typeface="Garamond" panose="02020404030301010803" pitchFamily="18" charset="0"/>
              </a:rPr>
              <a:t>. </a:t>
            </a:r>
            <a:r>
              <a:rPr sz="2300" b="1" dirty="0">
                <a:solidFill>
                  <a:schemeClr val="tx1"/>
                </a:solidFill>
                <a:latin typeface="Garamond" panose="02020404030301010803" pitchFamily="18" charset="0"/>
              </a:rPr>
              <a:t>(HFA) </a:t>
            </a:r>
            <a:r>
              <a:rPr b="1" dirty="0">
                <a:solidFill>
                  <a:schemeClr val="tx1"/>
                </a:solidFill>
                <a:latin typeface="Garamond" panose="02020404030301010803" pitchFamily="18" charset="0"/>
              </a:rPr>
              <a:t>  </a:t>
            </a:r>
          </a:p>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endParaRPr b="1" dirty="0">
              <a:solidFill>
                <a:schemeClr val="tx1"/>
              </a:solidFill>
              <a:latin typeface="Garamond" panose="02020404030301010803" pitchFamily="18" charset="0"/>
            </a:endParaRPr>
          </a:p>
          <a:p>
            <a:pPr algn="l">
              <a:defRPr sz="2200">
                <a:solidFill>
                  <a:srgbClr val="FFFB00"/>
                </a:solidFill>
                <a:effectLst>
                  <a:outerShdw blurRad="63500" dist="25400" dir="2700000" rotWithShape="0">
                    <a:srgbClr val="000000">
                      <a:alpha val="70000"/>
                    </a:srgbClr>
                  </a:outerShdw>
                </a:effectLst>
                <a:latin typeface="Futura"/>
                <a:ea typeface="Futura"/>
                <a:cs typeface="Futura"/>
                <a:sym typeface="Futura"/>
              </a:defRPr>
            </a:pPr>
            <a:r>
              <a:rPr sz="2400" b="1" baseline="31999" dirty="0">
                <a:solidFill>
                  <a:schemeClr val="tx1"/>
                </a:solidFill>
                <a:latin typeface="Garamond" panose="02020404030301010803" pitchFamily="18" charset="0"/>
              </a:rPr>
              <a:t>16</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Doch</a:t>
            </a:r>
            <a:r>
              <a:rPr sz="2400" b="1" dirty="0">
                <a:solidFill>
                  <a:schemeClr val="tx1"/>
                </a:solidFill>
                <a:latin typeface="Garamond" panose="02020404030301010803" pitchFamily="18" charset="0"/>
              </a:rPr>
              <a:t> was </a:t>
            </a:r>
            <a:r>
              <a:rPr sz="2400" b="1" dirty="0" err="1">
                <a:solidFill>
                  <a:schemeClr val="tx1"/>
                </a:solidFill>
                <a:latin typeface="Garamond" panose="02020404030301010803" pitchFamily="18" charset="0"/>
              </a:rPr>
              <a:t>macht</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ihr</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Ihr</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rühmt</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euch</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selbst</a:t>
            </a:r>
            <a:r>
              <a:rPr sz="2400" b="1" dirty="0">
                <a:solidFill>
                  <a:schemeClr val="tx1"/>
                </a:solidFill>
                <a:latin typeface="Garamond" panose="02020404030301010803" pitchFamily="18" charset="0"/>
              </a:rPr>
              <a:t> und </a:t>
            </a:r>
            <a:r>
              <a:rPr sz="2400" b="1" dirty="0" err="1">
                <a:solidFill>
                  <a:schemeClr val="tx1"/>
                </a:solidFill>
                <a:latin typeface="Garamond" panose="02020404030301010803" pitchFamily="18" charset="0"/>
              </a:rPr>
              <a:t>prahlt</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mit</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euren</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überheblichen</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Plänen</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Alles</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Rühmen</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dieser</a:t>
            </a:r>
            <a:r>
              <a:rPr sz="2400" b="1" dirty="0">
                <a:solidFill>
                  <a:schemeClr val="tx1"/>
                </a:solidFill>
                <a:latin typeface="Garamond" panose="02020404030301010803" pitchFamily="18" charset="0"/>
              </a:rPr>
              <a:t> Art </a:t>
            </a:r>
            <a:r>
              <a:rPr sz="2400" b="1" dirty="0" err="1">
                <a:solidFill>
                  <a:schemeClr val="tx1"/>
                </a:solidFill>
                <a:latin typeface="Garamond" panose="02020404030301010803" pitchFamily="18" charset="0"/>
              </a:rPr>
              <a:t>ist</a:t>
            </a:r>
            <a:r>
              <a:rPr sz="2400" b="1" dirty="0">
                <a:solidFill>
                  <a:schemeClr val="tx1"/>
                </a:solidFill>
                <a:latin typeface="Garamond" panose="02020404030301010803" pitchFamily="18" charset="0"/>
              </a:rPr>
              <a:t> </a:t>
            </a:r>
            <a:r>
              <a:rPr sz="2400" b="1" dirty="0" err="1">
                <a:solidFill>
                  <a:schemeClr val="tx1"/>
                </a:solidFill>
                <a:latin typeface="Garamond" panose="02020404030301010803" pitchFamily="18" charset="0"/>
              </a:rPr>
              <a:t>verwerflich</a:t>
            </a:r>
            <a:r>
              <a:rPr sz="2400" b="1" dirty="0">
                <a:solidFill>
                  <a:schemeClr val="tx1"/>
                </a:solidFill>
                <a:latin typeface="Garamond" panose="02020404030301010803" pitchFamily="18" charset="0"/>
              </a:rPr>
              <a:t>. (NGUE)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凡夸口以掌握自我生命者都是恶"/>
          <p:cNvSpPr txBox="1">
            <a:spLocks noGrp="1"/>
          </p:cNvSpPr>
          <p:nvPr>
            <p:ph type="title"/>
          </p:nvPr>
        </p:nvSpPr>
        <p:spPr>
          <a:xfrm>
            <a:off x="1274165" y="3117954"/>
            <a:ext cx="10912838" cy="4766872"/>
          </a:xfrm>
          <a:prstGeom prst="rect">
            <a:avLst/>
          </a:prstGeom>
          <a:effectLst>
            <a:outerShdw blurRad="50800" dist="25400" dir="2700000" rotWithShape="0">
              <a:srgbClr val="000000">
                <a:alpha val="50000"/>
              </a:srgbClr>
            </a:outerShdw>
          </a:effectLst>
        </p:spPr>
        <p:txBody>
          <a:bodyPr>
            <a:normAutofit/>
          </a:bodyPr>
          <a:lstStyle/>
          <a:p>
            <a:pPr>
              <a:defRPr sz="3700">
                <a:latin typeface="Futura"/>
                <a:ea typeface="Futura"/>
                <a:cs typeface="Futura"/>
                <a:sym typeface="Futura"/>
              </a:defRPr>
            </a:pPr>
            <a:r>
              <a:rPr sz="5400" b="1" dirty="0" err="1"/>
              <a:t>凡夸口</a:t>
            </a:r>
            <a:r>
              <a:rPr lang="zh-TW" altLang="en-US" sz="5400" b="1" dirty="0"/>
              <a:t>能</a:t>
            </a:r>
            <a:r>
              <a:rPr sz="5400" b="1" dirty="0" err="1"/>
              <a:t>掌握自我生命者都是</a:t>
            </a:r>
            <a:r>
              <a:rPr sz="5400" b="1" dirty="0" err="1">
                <a:solidFill>
                  <a:srgbClr val="FF9300"/>
                </a:solidFill>
              </a:rPr>
              <a:t>恶</a:t>
            </a:r>
            <a:endParaRPr sz="5400" b="1" dirty="0">
              <a:solidFill>
                <a:srgbClr val="FF9300"/>
              </a:solidFill>
            </a:endParaRPr>
          </a:p>
        </p:txBody>
      </p:sp>
      <p:sp>
        <p:nvSpPr>
          <p:cNvPr id="146" name="无神之恶"/>
          <p:cNvSpPr txBox="1"/>
          <p:nvPr/>
        </p:nvSpPr>
        <p:spPr>
          <a:xfrm>
            <a:off x="4627688" y="3377872"/>
            <a:ext cx="3749424" cy="1118255"/>
          </a:xfrm>
          <a:prstGeom prst="rect">
            <a:avLst/>
          </a:prstGeom>
          <a:ln w="12700">
            <a:miter lim="400000"/>
          </a:ln>
          <a:effectLst>
            <a:outerShdw blurRad="50800" dist="38100" dir="5400000" algn="t" rotWithShape="0">
              <a:prstClr val="black">
                <a:alpha val="40000"/>
              </a:prst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a:solidFill>
                  <a:srgbClr val="FF9300"/>
                </a:solidFill>
                <a:latin typeface="Futura"/>
                <a:ea typeface="Futura"/>
                <a:cs typeface="Futura"/>
                <a:sym typeface="Futura"/>
              </a:defRPr>
            </a:lvl1pPr>
          </a:lstStyle>
          <a:p>
            <a:pPr>
              <a:defRPr sz="4200"/>
            </a:pPr>
            <a:r>
              <a:rPr sz="6600" b="1" dirty="0" err="1"/>
              <a:t>无神之恶</a:t>
            </a:r>
            <a:r>
              <a:rPr sz="6600" b="1" dirty="0"/>
              <a: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17 人若知道行善，却不去行，这就是他的罪了。…"/>
          <p:cNvSpPr txBox="1">
            <a:spLocks noGrp="1"/>
          </p:cNvSpPr>
          <p:nvPr>
            <p:ph type="title"/>
          </p:nvPr>
        </p:nvSpPr>
        <p:spPr>
          <a:xfrm>
            <a:off x="2228473" y="3215117"/>
            <a:ext cx="9597166" cy="3323366"/>
          </a:xfrm>
          <a:prstGeom prst="rect">
            <a:avLst/>
          </a:prstGeom>
          <a:effectLst>
            <a:outerShdw blurRad="63500" dist="25400" dir="16200000" rotWithShape="0">
              <a:srgbClr val="000000">
                <a:alpha val="50000"/>
              </a:srgbClr>
            </a:outerShdw>
          </a:effectLst>
        </p:spPr>
        <p:txBody>
          <a:bodyPr/>
          <a:lstStyle/>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r>
              <a:rPr lang="en-US" altLang="zh-TW" sz="4800" b="1" baseline="31999" dirty="0"/>
              <a:t>17 </a:t>
            </a:r>
            <a:r>
              <a:rPr lang="zh-TW" altLang="en-US" sz="4800" b="1" dirty="0"/>
              <a:t>人若知道行善，却不去行，这就是他的罪了。 </a:t>
            </a:r>
          </a:p>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endParaRPr lang="zh-TW" altLang="en-US" b="1" dirty="0"/>
          </a:p>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r>
              <a:rPr lang="en-US" altLang="zh-TW" b="1" baseline="31999" dirty="0">
                <a:solidFill>
                  <a:schemeClr val="tx1"/>
                </a:solidFill>
                <a:latin typeface="Garamond" panose="02020404030301010803" pitchFamily="18" charset="0"/>
              </a:rPr>
              <a:t>17</a:t>
            </a:r>
            <a:r>
              <a:rPr lang="zh-TW" altLang="en-US" b="1" dirty="0">
                <a:solidFill>
                  <a:schemeClr val="tx1"/>
                </a:solidFill>
                <a:latin typeface="Garamond" panose="02020404030301010803" pitchFamily="18" charset="0"/>
              </a:rPr>
              <a:t> </a:t>
            </a:r>
            <a:r>
              <a:rPr lang="de-DE" b="1" dirty="0">
                <a:solidFill>
                  <a:schemeClr val="tx1"/>
                </a:solidFill>
                <a:latin typeface="Garamond" panose="02020404030301010803" pitchFamily="18" charset="0"/>
              </a:rPr>
              <a:t>Wer Gelegenheit hat, Gutes zu tun, und tut es trotzdem nicht, der wird vor Gott schuldig.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生活的目的不仅只为谋求自身的好处，也在为教会邻人生命的需要展现爱心的作为，亦即，正确信仰的生命，必同时指向展现公义、指出罪恶的作为。"/>
          <p:cNvSpPr txBox="1">
            <a:spLocks noGrp="1"/>
          </p:cNvSpPr>
          <p:nvPr>
            <p:ph type="title"/>
          </p:nvPr>
        </p:nvSpPr>
        <p:spPr>
          <a:xfrm>
            <a:off x="2150984" y="2876199"/>
            <a:ext cx="9946078" cy="4394031"/>
          </a:xfrm>
          <a:prstGeom prst="rect">
            <a:avLst/>
          </a:prstGeom>
          <a:effectLst>
            <a:outerShdw blurRad="88900" dist="50800" dir="2700000" rotWithShape="0">
              <a:srgbClr val="000000">
                <a:alpha val="50000"/>
              </a:srgbClr>
            </a:outerShdw>
          </a:effectLst>
        </p:spPr>
        <p:txBody>
          <a:bodyPr anchor="t">
            <a:noAutofit/>
          </a:bodyPr>
          <a:lstStyle>
            <a:lvl1pPr algn="just" defTabSz="452627">
              <a:defRPr sz="3465">
                <a:latin typeface="Futura"/>
                <a:ea typeface="Futura"/>
                <a:cs typeface="Futura"/>
                <a:sym typeface="Futura"/>
              </a:defRPr>
            </a:lvl1pPr>
          </a:lstStyle>
          <a:p>
            <a:r>
              <a:rPr sz="5400" b="1" dirty="0"/>
              <a:t>生活的目的不仅只为谋求自身的好处，也在为教会邻人生命的需要展现爱心的作为，亦即，正确信仰的生命，必同时指向展现公义、指出罪恶的作为。</a:t>
            </a:r>
          </a:p>
        </p:txBody>
      </p:sp>
      <p:sp>
        <p:nvSpPr>
          <p:cNvPr id="151" name="生命行动"/>
          <p:cNvSpPr txBox="1"/>
          <p:nvPr/>
        </p:nvSpPr>
        <p:spPr>
          <a:xfrm>
            <a:off x="1258547" y="1538990"/>
            <a:ext cx="3488134" cy="1118255"/>
          </a:xfrm>
          <a:prstGeom prst="rect">
            <a:avLst/>
          </a:prstGeom>
          <a:ln w="12700">
            <a:miter lim="400000"/>
          </a:ln>
          <a:effectLst>
            <a:outerShdw blurRad="50800" dist="38100" dir="10800000" algn="r" rotWithShape="0">
              <a:prstClr val="black">
                <a:alpha val="40000"/>
              </a:prst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a:solidFill>
                  <a:srgbClr val="FF9300"/>
                </a:solidFill>
                <a:latin typeface="Futura"/>
                <a:ea typeface="Futura"/>
                <a:cs typeface="Futura"/>
                <a:sym typeface="Futura"/>
              </a:defRPr>
            </a:lvl1pPr>
          </a:lstStyle>
          <a:p>
            <a:pPr>
              <a:defRPr sz="3700"/>
            </a:pPr>
            <a:r>
              <a:rPr sz="6600" b="1" dirty="0" err="1"/>
              <a:t>生命行动</a:t>
            </a:r>
            <a:endParaRPr sz="6600" b="1"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於是對眾人說：「你們要謹慎自守，免去一切的貪心，因為人的生命不在乎家道豐富。」(路12,15)…"/>
          <p:cNvSpPr txBox="1">
            <a:spLocks noGrp="1"/>
          </p:cNvSpPr>
          <p:nvPr>
            <p:ph type="title"/>
          </p:nvPr>
        </p:nvSpPr>
        <p:spPr>
          <a:xfrm>
            <a:off x="1270000" y="2742538"/>
            <a:ext cx="10464800" cy="5189340"/>
          </a:xfrm>
          <a:prstGeom prst="rect">
            <a:avLst/>
          </a:prstGeom>
        </p:spPr>
        <p:txBody>
          <a:bodyPr/>
          <a:lstStyle/>
          <a:p>
            <a:pPr algn="l">
              <a:defRPr sz="3700">
                <a:solidFill>
                  <a:srgbClr val="FFFB00"/>
                </a:solidFill>
                <a:latin typeface="Futura"/>
                <a:ea typeface="Futura"/>
                <a:cs typeface="Futura"/>
                <a:sym typeface="Futura"/>
              </a:defRPr>
            </a:pPr>
            <a:r>
              <a:rPr sz="4800" b="1" dirty="0" err="1"/>
              <a:t>於是對眾人說</a:t>
            </a:r>
            <a:r>
              <a:rPr sz="4800" b="1" dirty="0"/>
              <a:t>：「</a:t>
            </a:r>
            <a:r>
              <a:rPr sz="4800" b="1" dirty="0" err="1"/>
              <a:t>你們要謹慎自守，免去一切的貪心，因為人的生命不在乎家道豐富</a:t>
            </a:r>
            <a:r>
              <a:rPr b="1" dirty="0"/>
              <a:t>。」</a:t>
            </a:r>
            <a:r>
              <a:rPr sz="2200" b="1" dirty="0"/>
              <a:t>(路12,15)</a:t>
            </a:r>
          </a:p>
          <a:p>
            <a:pPr algn="l">
              <a:defRPr sz="3100">
                <a:solidFill>
                  <a:srgbClr val="FFFB00"/>
                </a:solidFill>
                <a:latin typeface="Futura"/>
                <a:ea typeface="Futura"/>
                <a:cs typeface="Futura"/>
                <a:sym typeface="Futura"/>
              </a:defRPr>
            </a:pPr>
            <a:endParaRPr sz="2200" b="1" dirty="0"/>
          </a:p>
          <a:p>
            <a:pPr algn="l">
              <a:defRPr sz="3100">
                <a:solidFill>
                  <a:srgbClr val="FFFB00"/>
                </a:solidFill>
                <a:latin typeface="Futura"/>
                <a:ea typeface="Futura"/>
                <a:cs typeface="Futura"/>
                <a:sym typeface="Futura"/>
              </a:defRPr>
            </a:pPr>
            <a:r>
              <a:rPr b="1" dirty="0">
                <a:solidFill>
                  <a:schemeClr val="tx1"/>
                </a:solidFill>
                <a:latin typeface="Garamond" panose="02020404030301010803" pitchFamily="18" charset="0"/>
              </a:rPr>
              <a:t>Dann </a:t>
            </a:r>
            <a:r>
              <a:rPr b="1" dirty="0" err="1">
                <a:solidFill>
                  <a:schemeClr val="tx1"/>
                </a:solidFill>
                <a:latin typeface="Garamond" panose="02020404030301010803" pitchFamily="18" charset="0"/>
              </a:rPr>
              <a:t>sagte</a:t>
            </a:r>
            <a:r>
              <a:rPr b="1" dirty="0">
                <a:solidFill>
                  <a:schemeClr val="tx1"/>
                </a:solidFill>
                <a:latin typeface="Garamond" panose="02020404030301010803" pitchFamily="18" charset="0"/>
              </a:rPr>
              <a:t> Jesus </a:t>
            </a:r>
            <a:r>
              <a:rPr b="1" dirty="0" err="1">
                <a:solidFill>
                  <a:schemeClr val="tx1"/>
                </a:solidFill>
                <a:latin typeface="Garamond" panose="02020404030301010803" pitchFamily="18" charset="0"/>
              </a:rPr>
              <a:t>zu</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allen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Gebt</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acht</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Hütet</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euch</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vor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jeder</a:t>
            </a:r>
            <a:r>
              <a:rPr b="1" dirty="0">
                <a:solidFill>
                  <a:schemeClr val="tx1"/>
                </a:solidFill>
                <a:latin typeface="Garamond" panose="02020404030301010803" pitchFamily="18" charset="0"/>
              </a:rPr>
              <a:t> Art von </a:t>
            </a:r>
            <a:r>
              <a:rPr b="1" dirty="0" err="1">
                <a:solidFill>
                  <a:schemeClr val="tx1"/>
                </a:solidFill>
                <a:latin typeface="Garamond" panose="02020404030301010803" pitchFamily="18" charset="0"/>
              </a:rPr>
              <a:t>Habgier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Denn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auch</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wenn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jemand</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im</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Überfluss</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lebt</a:t>
            </a:r>
            <a:r>
              <a:rPr b="1" dirty="0">
                <a:solidFill>
                  <a:schemeClr val="tx1"/>
                </a:solidFill>
                <a:latin typeface="Garamond" panose="02020404030301010803" pitchFamily="18" charset="0"/>
              </a:rPr>
              <a:t>, so </a:t>
            </a:r>
            <a:r>
              <a:rPr b="1" dirty="0" err="1">
                <a:solidFill>
                  <a:schemeClr val="tx1"/>
                </a:solidFill>
                <a:latin typeface="Garamond" panose="02020404030301010803" pitchFamily="18" charset="0"/>
              </a:rPr>
              <a:t>hängt</a:t>
            </a:r>
            <a:r>
              <a:rPr b="1" dirty="0">
                <a:solidFill>
                  <a:schemeClr val="tx1"/>
                </a:solidFill>
                <a:latin typeface="Garamond" panose="02020404030301010803" pitchFamily="18" charset="0"/>
              </a:rPr>
              <a:t> sein Leben </a:t>
            </a:r>
            <a:r>
              <a:rPr b="1" dirty="0" err="1">
                <a:solidFill>
                  <a:schemeClr val="tx1"/>
                </a:solidFill>
                <a:latin typeface="Garamond" panose="02020404030301010803" pitchFamily="18" charset="0"/>
              </a:rPr>
              <a:t>nicht</a:t>
            </a:r>
            <a:r>
              <a:rPr b="1" dirty="0">
                <a:solidFill>
                  <a:schemeClr val="tx1"/>
                </a:solidFill>
                <a:latin typeface="Garamond" panose="02020404030301010803" pitchFamily="18" charset="0"/>
              </a:rPr>
              <a:t> von </a:t>
            </a:r>
            <a:r>
              <a:rPr b="1" dirty="0" err="1">
                <a:solidFill>
                  <a:schemeClr val="tx1"/>
                </a:solidFill>
                <a:latin typeface="Garamond" panose="02020404030301010803" pitchFamily="18" charset="0"/>
              </a:rPr>
              <a:t>seinem</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Besitz</a:t>
            </a:r>
            <a:r>
              <a:rPr b="1" dirty="0">
                <a:solidFill>
                  <a:schemeClr val="tx1"/>
                </a:solidFill>
                <a:latin typeface="Garamond" panose="02020404030301010803" pitchFamily="18" charset="0"/>
              </a:rPr>
              <a:t> ab.« </a:t>
            </a:r>
            <a:r>
              <a:rPr sz="2500" b="1" dirty="0">
                <a:solidFill>
                  <a:schemeClr val="tx1"/>
                </a:solidFill>
                <a:latin typeface="Garamond" panose="02020404030301010803" pitchFamily="18" charset="0"/>
              </a:rPr>
              <a:t>(Lukas12,15)</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延伸探讨"/>
          <p:cNvSpPr txBox="1">
            <a:spLocks noGrp="1"/>
          </p:cNvSpPr>
          <p:nvPr>
            <p:ph type="title"/>
          </p:nvPr>
        </p:nvSpPr>
        <p:spPr>
          <a:prstGeom prst="rect">
            <a:avLst/>
          </a:prstGeom>
          <a:effectLst>
            <a:outerShdw blurRad="101600" dist="63500" dir="2700000" rotWithShape="0">
              <a:srgbClr val="000000">
                <a:alpha val="49000"/>
              </a:srgbClr>
            </a:outerShdw>
          </a:effectLst>
        </p:spPr>
        <p:txBody>
          <a:bodyPr>
            <a:normAutofit/>
          </a:bodyPr>
          <a:lstStyle>
            <a:lvl1pPr>
              <a:defRPr sz="5000">
                <a:latin typeface="Futura"/>
                <a:ea typeface="Futura"/>
                <a:cs typeface="Futura"/>
                <a:sym typeface="Futura"/>
              </a:defRPr>
            </a:lvl1pPr>
          </a:lstStyle>
          <a:p>
            <a:pPr>
              <a:defRPr sz="4200"/>
            </a:pPr>
            <a:r>
              <a:rPr sz="6600" b="1" dirty="0" err="1">
                <a:solidFill>
                  <a:srgbClr val="FFFF00"/>
                </a:solidFill>
              </a:rPr>
              <a:t>延伸</a:t>
            </a:r>
            <a:r>
              <a:rPr lang="zh-TW" altLang="en-US" sz="6600" b="1">
                <a:solidFill>
                  <a:srgbClr val="FFFF00"/>
                </a:solidFill>
              </a:rPr>
              <a:t>思想</a:t>
            </a:r>
            <a:endParaRPr sz="6600" b="1" dirty="0">
              <a:solidFill>
                <a:srgbClr val="FFFF00"/>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人愿好活，但遗憾必死"/>
          <p:cNvSpPr txBox="1">
            <a:spLocks noGrp="1"/>
          </p:cNvSpPr>
          <p:nvPr>
            <p:ph type="title"/>
          </p:nvPr>
        </p:nvSpPr>
        <p:spPr>
          <a:xfrm>
            <a:off x="4200447" y="2882685"/>
            <a:ext cx="4603905" cy="3264115"/>
          </a:xfrm>
          <a:prstGeom prst="rect">
            <a:avLst/>
          </a:prstGeom>
          <a:effectLst>
            <a:outerShdw blurRad="63500" dist="38100" dir="2700000" rotWithShape="0">
              <a:srgbClr val="000000">
                <a:alpha val="50000"/>
              </a:srgbClr>
            </a:outerShdw>
          </a:effectLst>
        </p:spPr>
        <p:txBody>
          <a:bodyPr>
            <a:noAutofit/>
          </a:bodyPr>
          <a:lstStyle>
            <a:lvl1pPr algn="l">
              <a:defRPr sz="5000">
                <a:solidFill>
                  <a:srgbClr val="FF9300"/>
                </a:solidFill>
                <a:latin typeface="Futura"/>
                <a:ea typeface="Futura"/>
                <a:cs typeface="Futura"/>
                <a:sym typeface="Futura"/>
              </a:defRPr>
            </a:lvl1pPr>
          </a:lstStyle>
          <a:p>
            <a:pPr algn="ctr"/>
            <a:r>
              <a:rPr sz="6000" b="1" dirty="0" err="1">
                <a:solidFill>
                  <a:srgbClr val="FF0000"/>
                </a:solidFill>
              </a:rPr>
              <a:t>人愿好活</a:t>
            </a:r>
            <a:br>
              <a:rPr lang="de-DE" sz="6000" b="1" dirty="0">
                <a:solidFill>
                  <a:srgbClr val="FFFF00"/>
                </a:solidFill>
              </a:rPr>
            </a:br>
            <a:r>
              <a:rPr sz="6000" b="1" dirty="0" err="1">
                <a:solidFill>
                  <a:srgbClr val="FFFF00"/>
                </a:solidFill>
              </a:rPr>
              <a:t>但</a:t>
            </a:r>
            <a:br>
              <a:rPr lang="en-US" sz="6000" b="1" dirty="0">
                <a:solidFill>
                  <a:srgbClr val="FFFF00"/>
                </a:solidFill>
              </a:rPr>
            </a:br>
            <a:r>
              <a:rPr sz="6000" b="1" dirty="0" err="1">
                <a:solidFill>
                  <a:srgbClr val="FF0000"/>
                </a:solidFill>
              </a:rPr>
              <a:t>遗憾必死</a:t>
            </a:r>
            <a:endParaRPr sz="6000" b="1" dirty="0">
              <a:solidFill>
                <a:srgbClr val="FF0000"/>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生命是奇迹并非当然…"/>
          <p:cNvSpPr txBox="1">
            <a:spLocks noGrp="1"/>
          </p:cNvSpPr>
          <p:nvPr>
            <p:ph type="title"/>
          </p:nvPr>
        </p:nvSpPr>
        <p:spPr>
          <a:xfrm>
            <a:off x="1270000" y="3346251"/>
            <a:ext cx="10464800" cy="3061098"/>
          </a:xfrm>
          <a:prstGeom prst="rect">
            <a:avLst/>
          </a:prstGeom>
          <a:effectLst>
            <a:outerShdw blurRad="76200" dist="63500" dir="2700000" rotWithShape="0">
              <a:srgbClr val="000000">
                <a:alpha val="37438"/>
              </a:srgbClr>
            </a:outerShdw>
          </a:effectLst>
        </p:spPr>
        <p:txBody>
          <a:bodyPr/>
          <a:lstStyle/>
          <a:p>
            <a:pPr>
              <a:defRPr sz="5100">
                <a:latin typeface="Futura"/>
                <a:ea typeface="Futura"/>
                <a:cs typeface="Futura"/>
                <a:sym typeface="Futura"/>
              </a:defRPr>
            </a:pPr>
            <a:r>
              <a:rPr b="1" dirty="0" err="1">
                <a:solidFill>
                  <a:srgbClr val="FF9300"/>
                </a:solidFill>
              </a:rPr>
              <a:t>生命是奇迹</a:t>
            </a:r>
            <a:r>
              <a:rPr lang="zh-TW" altLang="en-US" b="1" dirty="0">
                <a:solidFill>
                  <a:srgbClr val="FF9300"/>
                </a:solidFill>
              </a:rPr>
              <a:t> </a:t>
            </a:r>
            <a:r>
              <a:rPr b="1" dirty="0" err="1"/>
              <a:t>并非当然</a:t>
            </a:r>
            <a:endParaRPr b="1" dirty="0">
              <a:solidFill>
                <a:srgbClr val="FF9300"/>
              </a:solidFill>
            </a:endParaRPr>
          </a:p>
          <a:p>
            <a:pPr>
              <a:defRPr sz="5100">
                <a:latin typeface="Futura"/>
                <a:ea typeface="Futura"/>
                <a:cs typeface="Futura"/>
                <a:sym typeface="Futura"/>
              </a:defRPr>
            </a:pPr>
            <a:r>
              <a:rPr b="1" dirty="0" err="1">
                <a:solidFill>
                  <a:srgbClr val="FF9300"/>
                </a:solidFill>
              </a:rPr>
              <a:t>死亡是常态</a:t>
            </a:r>
            <a:r>
              <a:rPr lang="zh-TW" altLang="en-US" b="1" dirty="0">
                <a:solidFill>
                  <a:srgbClr val="FF9300"/>
                </a:solidFill>
              </a:rPr>
              <a:t> </a:t>
            </a:r>
            <a:r>
              <a:rPr b="1" dirty="0" err="1"/>
              <a:t>无可抗拒</a:t>
            </a:r>
            <a:endParaRPr b="1"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权力与权利…"/>
          <p:cNvSpPr txBox="1">
            <a:spLocks noGrp="1"/>
          </p:cNvSpPr>
          <p:nvPr>
            <p:ph type="title"/>
          </p:nvPr>
        </p:nvSpPr>
        <p:spPr>
          <a:xfrm>
            <a:off x="1270000" y="2082800"/>
            <a:ext cx="10464800" cy="2540000"/>
          </a:xfrm>
          <a:prstGeom prst="rect">
            <a:avLst/>
          </a:prstGeom>
          <a:effectLst>
            <a:outerShdw blurRad="88900" dist="47163" dir="16200000" rotWithShape="0">
              <a:srgbClr val="000000">
                <a:alpha val="50000"/>
              </a:srgbClr>
            </a:outerShdw>
          </a:effectLst>
        </p:spPr>
        <p:txBody>
          <a:bodyPr/>
          <a:lstStyle/>
          <a:p>
            <a:pPr>
              <a:defRPr>
                <a:latin typeface="Futura"/>
                <a:ea typeface="Futura"/>
                <a:cs typeface="Futura"/>
                <a:sym typeface="Futura"/>
              </a:defRPr>
            </a:pPr>
            <a:r>
              <a:rPr b="1" dirty="0" err="1"/>
              <a:t>权力与权利</a:t>
            </a:r>
            <a:endParaRPr b="1" dirty="0"/>
          </a:p>
          <a:p>
            <a:pPr>
              <a:defRPr sz="4600">
                <a:solidFill>
                  <a:srgbClr val="FF9300"/>
                </a:solidFill>
                <a:latin typeface="Futura"/>
                <a:ea typeface="Futura"/>
                <a:cs typeface="Futura"/>
                <a:sym typeface="Futura"/>
              </a:defRPr>
            </a:pPr>
            <a:r>
              <a:rPr b="1" dirty="0" err="1"/>
              <a:t>Macht</a:t>
            </a:r>
            <a:r>
              <a:rPr b="1" dirty="0"/>
              <a:t> und </a:t>
            </a:r>
            <a:r>
              <a:rPr b="1" dirty="0" err="1"/>
              <a:t>Recht</a:t>
            </a:r>
            <a:endParaRPr b="1" dirty="0"/>
          </a:p>
        </p:txBody>
      </p:sp>
      <p:sp>
        <p:nvSpPr>
          <p:cNvPr id="162" name="有权力者才有权利…"/>
          <p:cNvSpPr txBox="1"/>
          <p:nvPr/>
        </p:nvSpPr>
        <p:spPr>
          <a:xfrm>
            <a:off x="3283193" y="5192140"/>
            <a:ext cx="6438413" cy="1672253"/>
          </a:xfrm>
          <a:prstGeom prst="rect">
            <a:avLst/>
          </a:prstGeom>
          <a:ln w="12700">
            <a:miter lim="400000"/>
          </a:ln>
          <a:effectLst>
            <a:outerShdw blurRad="584200" dist="24838" dir="16200000" rotWithShape="0">
              <a:srgbClr val="000000">
                <a:alpha val="63639"/>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5100">
                <a:latin typeface="Futura"/>
                <a:ea typeface="Futura"/>
                <a:cs typeface="Futura"/>
                <a:sym typeface="Futura"/>
              </a:defRPr>
            </a:pPr>
            <a:r>
              <a:rPr b="1" dirty="0" err="1"/>
              <a:t>有权力者才有权利</a:t>
            </a:r>
            <a:endParaRPr b="1" dirty="0"/>
          </a:p>
          <a:p>
            <a:pPr>
              <a:defRPr sz="5100">
                <a:latin typeface="Futura"/>
                <a:ea typeface="Futura"/>
                <a:cs typeface="Futura"/>
                <a:sym typeface="Futura"/>
              </a:defRPr>
            </a:pPr>
            <a:r>
              <a:rPr b="1" dirty="0" err="1"/>
              <a:t>生死卻不由人决定</a:t>
            </a:r>
            <a:endParaRPr b="1"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经文释义…"/>
          <p:cNvSpPr txBox="1">
            <a:spLocks noGrp="1"/>
          </p:cNvSpPr>
          <p:nvPr>
            <p:ph type="title"/>
          </p:nvPr>
        </p:nvSpPr>
        <p:spPr>
          <a:xfrm>
            <a:off x="1270000" y="1978701"/>
            <a:ext cx="10464800" cy="6115987"/>
          </a:xfrm>
          <a:prstGeom prst="rect">
            <a:avLst/>
          </a:prstGeom>
        </p:spPr>
        <p:txBody>
          <a:bodyPr>
            <a:normAutofit/>
          </a:bodyPr>
          <a:lstStyle/>
          <a:p>
            <a:pPr>
              <a:defRPr sz="4200">
                <a:latin typeface="Futura"/>
                <a:ea typeface="Futura"/>
                <a:cs typeface="Futura"/>
                <a:sym typeface="Futura"/>
              </a:defRPr>
            </a:pPr>
            <a:r>
              <a:rPr lang="zh-TW" altLang="en-US" sz="6600" b="1" dirty="0">
                <a:solidFill>
                  <a:srgbClr val="FFFF00"/>
                </a:solidFill>
              </a:rPr>
              <a:t>经文释义</a:t>
            </a:r>
            <a:br>
              <a:rPr lang="zh-TW" altLang="en-US" b="1" dirty="0"/>
            </a:br>
            <a:endParaRPr lang="zh-TW" altLang="en-US" b="1" dirty="0"/>
          </a:p>
          <a:p>
            <a:pPr>
              <a:defRPr sz="2900">
                <a:solidFill>
                  <a:srgbClr val="FFFB00"/>
                </a:solidFill>
                <a:latin typeface="Futura"/>
                <a:ea typeface="Futura"/>
                <a:cs typeface="Futura"/>
                <a:sym typeface="Futura"/>
              </a:defRPr>
            </a:pPr>
            <a:r>
              <a:rPr lang="zh-TW" altLang="en-US" sz="2800" b="1" dirty="0">
                <a:solidFill>
                  <a:schemeClr val="tx1"/>
                </a:solidFill>
              </a:rPr>
              <a:t>雅各书 </a:t>
            </a:r>
            <a:r>
              <a:rPr lang="en-US" altLang="zh-TW" sz="2800" b="1" dirty="0">
                <a:solidFill>
                  <a:schemeClr val="tx1"/>
                </a:solidFill>
              </a:rPr>
              <a:t>4,13-17</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世界 注焦此生、死是终点…"/>
          <p:cNvSpPr txBox="1">
            <a:spLocks noGrp="1"/>
          </p:cNvSpPr>
          <p:nvPr>
            <p:ph type="title"/>
          </p:nvPr>
        </p:nvSpPr>
        <p:spPr>
          <a:xfrm>
            <a:off x="1270000" y="1673655"/>
            <a:ext cx="10464800" cy="6406290"/>
          </a:xfrm>
          <a:prstGeom prst="rect">
            <a:avLst/>
          </a:prstGeom>
        </p:spPr>
        <p:txBody>
          <a:bodyPr>
            <a:normAutofit/>
          </a:bodyPr>
          <a:lstStyle/>
          <a:p>
            <a:pPr>
              <a:defRPr sz="5100">
                <a:latin typeface="Futura"/>
                <a:ea typeface="Futura"/>
                <a:cs typeface="Futura"/>
                <a:sym typeface="Futura"/>
              </a:defRPr>
            </a:pPr>
            <a:r>
              <a:rPr b="1" dirty="0" err="1">
                <a:solidFill>
                  <a:srgbClr val="FFC000"/>
                </a:solidFill>
              </a:rPr>
              <a:t>世界</a:t>
            </a:r>
            <a:r>
              <a:rPr b="1" dirty="0"/>
              <a:t> </a:t>
            </a:r>
            <a:r>
              <a:rPr sz="3300" b="1" dirty="0" err="1"/>
              <a:t>注焦此生</a:t>
            </a:r>
            <a:r>
              <a:rPr b="1" dirty="0"/>
              <a:t>、</a:t>
            </a:r>
            <a:r>
              <a:rPr lang="zh-TW" altLang="en-US" b="1" dirty="0"/>
              <a:t>視</a:t>
            </a:r>
            <a:r>
              <a:rPr b="1" dirty="0" err="1"/>
              <a:t>死是终点</a:t>
            </a:r>
            <a:endParaRPr b="1" dirty="0"/>
          </a:p>
          <a:p>
            <a:pPr>
              <a:defRPr sz="5100">
                <a:latin typeface="Futura"/>
                <a:ea typeface="Futura"/>
                <a:cs typeface="Futura"/>
                <a:sym typeface="Futura"/>
              </a:defRPr>
            </a:pPr>
            <a:r>
              <a:rPr b="1" dirty="0" err="1"/>
              <a:t>奋勇卓绝</a:t>
            </a:r>
            <a:r>
              <a:rPr b="1" dirty="0" err="1">
                <a:solidFill>
                  <a:srgbClr val="FFC000"/>
                </a:solidFill>
              </a:rPr>
              <a:t>向死而生</a:t>
            </a:r>
            <a:r>
              <a:rPr b="1" dirty="0"/>
              <a:t> </a:t>
            </a:r>
          </a:p>
          <a:p>
            <a:pPr>
              <a:lnSpc>
                <a:spcPct val="200000"/>
              </a:lnSpc>
              <a:defRPr sz="3100">
                <a:latin typeface="Futura"/>
                <a:ea typeface="Futura"/>
                <a:cs typeface="Futura"/>
                <a:sym typeface="Futura"/>
              </a:defRPr>
            </a:pPr>
            <a:r>
              <a:rPr b="1" dirty="0" err="1"/>
              <a:t>自以为神展示绝望的精神胜利</a:t>
            </a:r>
            <a:br>
              <a:rPr lang="de-DE" b="1" dirty="0"/>
            </a:br>
            <a:endParaRPr b="1" dirty="0"/>
          </a:p>
          <a:p>
            <a:pPr>
              <a:defRPr sz="5100">
                <a:latin typeface="Futura"/>
                <a:ea typeface="Futura"/>
                <a:cs typeface="Futura"/>
                <a:sym typeface="Futura"/>
              </a:defRPr>
            </a:pPr>
            <a:r>
              <a:rPr b="1" dirty="0" err="1">
                <a:solidFill>
                  <a:srgbClr val="FFC000"/>
                </a:solidFill>
              </a:rPr>
              <a:t>教会</a:t>
            </a:r>
            <a:r>
              <a:rPr b="1" dirty="0"/>
              <a:t> </a:t>
            </a:r>
            <a:r>
              <a:rPr sz="3300" b="1" dirty="0" err="1"/>
              <a:t>走向永恒</a:t>
            </a:r>
            <a:r>
              <a:rPr b="1" dirty="0"/>
              <a:t>、</a:t>
            </a:r>
            <a:r>
              <a:rPr lang="zh-TW" altLang="en-US" b="1" dirty="0"/>
              <a:t>視</a:t>
            </a:r>
            <a:r>
              <a:rPr b="1" dirty="0" err="1"/>
              <a:t>死是开端</a:t>
            </a:r>
            <a:endParaRPr b="1" dirty="0"/>
          </a:p>
          <a:p>
            <a:pPr>
              <a:defRPr sz="5100">
                <a:latin typeface="Futura"/>
                <a:ea typeface="Futura"/>
                <a:cs typeface="Futura"/>
                <a:sym typeface="Futura"/>
              </a:defRPr>
            </a:pPr>
            <a:r>
              <a:rPr b="1" dirty="0" err="1"/>
              <a:t>因信行义</a:t>
            </a:r>
            <a:r>
              <a:rPr b="1" dirty="0" err="1">
                <a:solidFill>
                  <a:srgbClr val="FFC000"/>
                </a:solidFill>
              </a:rPr>
              <a:t>向生而死</a:t>
            </a:r>
            <a:r>
              <a:rPr b="1" dirty="0"/>
              <a:t> </a:t>
            </a:r>
          </a:p>
          <a:p>
            <a:pPr>
              <a:defRPr sz="3100">
                <a:latin typeface="Futura"/>
                <a:ea typeface="Futura"/>
                <a:cs typeface="Futura"/>
                <a:sym typeface="Futura"/>
              </a:defRPr>
            </a:pPr>
            <a:br>
              <a:rPr lang="en-US" b="1" dirty="0"/>
            </a:br>
            <a:r>
              <a:rPr b="1" dirty="0" err="1"/>
              <a:t>认罪悔改活于盼望的复活胜利</a:t>
            </a:r>
            <a:endParaRPr b="1"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命令…"/>
          <p:cNvSpPr txBox="1">
            <a:spLocks noGrp="1"/>
          </p:cNvSpPr>
          <p:nvPr>
            <p:ph type="title"/>
          </p:nvPr>
        </p:nvSpPr>
        <p:spPr>
          <a:xfrm>
            <a:off x="1516260" y="2502528"/>
            <a:ext cx="9972280" cy="4748544"/>
          </a:xfrm>
          <a:prstGeom prst="rect">
            <a:avLst/>
          </a:prstGeom>
        </p:spPr>
        <p:txBody>
          <a:bodyPr/>
          <a:lstStyle/>
          <a:p>
            <a:pPr>
              <a:lnSpc>
                <a:spcPct val="150000"/>
              </a:lnSpc>
              <a:defRPr sz="5000">
                <a:latin typeface="Futura"/>
                <a:ea typeface="Futura"/>
                <a:cs typeface="Futura"/>
                <a:sym typeface="Futura"/>
              </a:defRPr>
            </a:pPr>
            <a:r>
              <a:rPr sz="6600" b="1" dirty="0" err="1"/>
              <a:t>命令</a:t>
            </a:r>
            <a:endParaRPr sz="6600" b="1" dirty="0"/>
          </a:p>
          <a:p>
            <a:pPr>
              <a:defRPr sz="5100">
                <a:latin typeface="Futura"/>
                <a:ea typeface="Futura"/>
                <a:cs typeface="Futura"/>
                <a:sym typeface="Futura"/>
              </a:defRPr>
            </a:pPr>
            <a:r>
              <a:rPr b="1" dirty="0" err="1">
                <a:solidFill>
                  <a:srgbClr val="FFC000"/>
                </a:solidFill>
              </a:rPr>
              <a:t>主若愿意</a:t>
            </a:r>
            <a:r>
              <a:rPr lang="zh-TW" altLang="en-US" b="1" dirty="0">
                <a:solidFill>
                  <a:srgbClr val="FFC000"/>
                </a:solidFill>
              </a:rPr>
              <a:t> </a:t>
            </a:r>
            <a:r>
              <a:rPr b="1" dirty="0" err="1"/>
              <a:t>人就可以活著</a:t>
            </a:r>
            <a:endParaRPr b="1" dirty="0"/>
          </a:p>
          <a:p>
            <a:pPr>
              <a:defRPr sz="5100">
                <a:latin typeface="Futura"/>
                <a:ea typeface="Futura"/>
                <a:cs typeface="Futura"/>
                <a:sym typeface="Futura"/>
              </a:defRPr>
            </a:pPr>
            <a:r>
              <a:rPr b="1" dirty="0" err="1">
                <a:solidFill>
                  <a:srgbClr val="FFC000"/>
                </a:solidFill>
              </a:rPr>
              <a:t>人若知善</a:t>
            </a:r>
            <a:r>
              <a:rPr lang="zh-TW" altLang="en-US" b="1" dirty="0">
                <a:solidFill>
                  <a:srgbClr val="FFC000"/>
                </a:solidFill>
              </a:rPr>
              <a:t> </a:t>
            </a:r>
            <a:r>
              <a:rPr b="1" dirty="0" err="1"/>
              <a:t>却不行就是罪</a:t>
            </a:r>
            <a:endParaRPr b="1" dirty="0"/>
          </a:p>
        </p:txBody>
      </p:sp>
      <p:pic>
        <p:nvPicPr>
          <p:cNvPr id="167" name="線條 線條" descr="線條 線條"/>
          <p:cNvPicPr>
            <a:picLocks/>
          </p:cNvPicPr>
          <p:nvPr/>
        </p:nvPicPr>
        <p:blipFill>
          <a:blip r:embed="rId2"/>
          <a:stretch>
            <a:fillRect/>
          </a:stretch>
        </p:blipFill>
        <p:spPr>
          <a:xfrm rot="3240049">
            <a:off x="2402603" y="2639745"/>
            <a:ext cx="2052528" cy="45790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13 嗐！你们有话说：…"/>
          <p:cNvSpPr txBox="1">
            <a:spLocks noGrp="1"/>
          </p:cNvSpPr>
          <p:nvPr>
            <p:ph type="title"/>
          </p:nvPr>
        </p:nvSpPr>
        <p:spPr>
          <a:xfrm>
            <a:off x="1270000" y="1580827"/>
            <a:ext cx="10464800" cy="5809066"/>
          </a:xfrm>
          <a:prstGeom prst="rect">
            <a:avLst/>
          </a:prstGeom>
          <a:effectLst>
            <a:outerShdw blurRad="165100" dist="38100" dir="16200000" rotWithShape="0">
              <a:srgbClr val="000000">
                <a:alpha val="50000"/>
              </a:srgbClr>
            </a:outerShdw>
          </a:effectLst>
        </p:spPr>
        <p:txBody>
          <a:bodyPr anchor="t">
            <a:normAutofit/>
          </a:bodyPr>
          <a:lstStyle/>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r>
              <a:rPr lang="en-US" altLang="zh-TW" sz="4800" b="1" baseline="31999" dirty="0"/>
              <a:t>13 </a:t>
            </a:r>
            <a:r>
              <a:rPr lang="zh-TW" altLang="en-US" sz="4800" b="1" dirty="0"/>
              <a:t>嗐！你们有话说：</a:t>
            </a:r>
          </a:p>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r>
              <a:rPr lang="zh-TW" altLang="en-US" sz="4800" b="1" dirty="0"/>
              <a:t>「今天明天我们要往某城里去，</a:t>
            </a:r>
          </a:p>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r>
              <a:rPr lang="zh-TW" altLang="en-US" sz="4800" b="1" dirty="0"/>
              <a:t>在那里住一年，做买卖得利。」</a:t>
            </a:r>
          </a:p>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endParaRPr lang="zh-TW" altLang="en-US" b="1" dirty="0"/>
          </a:p>
          <a:p>
            <a:pPr algn="l">
              <a:defRPr sz="3100">
                <a:solidFill>
                  <a:srgbClr val="FFFB00"/>
                </a:solidFill>
                <a:latin typeface="Futura"/>
                <a:ea typeface="Futura"/>
                <a:cs typeface="Futura"/>
                <a:sym typeface="Futura"/>
              </a:defRPr>
            </a:pPr>
            <a:r>
              <a:rPr lang="en-US" altLang="zh-TW" b="1" baseline="31999" dirty="0">
                <a:solidFill>
                  <a:schemeClr val="tx1"/>
                </a:solidFill>
                <a:latin typeface="Garamond" panose="02020404030301010803" pitchFamily="18" charset="0"/>
              </a:rPr>
              <a:t>13 </a:t>
            </a:r>
            <a:r>
              <a:rPr lang="de-DE" b="1" dirty="0">
                <a:solidFill>
                  <a:schemeClr val="tx1"/>
                </a:solidFill>
                <a:latin typeface="Garamond" panose="02020404030301010803" pitchFamily="18" charset="0"/>
              </a:rPr>
              <a:t>Nun zu euch, die mit großen Worten ankündigen: »Heute oder morgen wollen wir in diese oder jene Stadt reisen. Wir wollen dort ein Jahr bleiben, gute Geschäfte machen und viel Geld verdienen.«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积极生活爱惜光阴…"/>
          <p:cNvSpPr txBox="1">
            <a:spLocks noGrp="1"/>
          </p:cNvSpPr>
          <p:nvPr>
            <p:ph type="title"/>
          </p:nvPr>
        </p:nvSpPr>
        <p:spPr>
          <a:xfrm>
            <a:off x="3102964" y="4047344"/>
            <a:ext cx="6895474" cy="3987384"/>
          </a:xfrm>
          <a:prstGeom prst="rect">
            <a:avLst/>
          </a:prstGeom>
          <a:effectLst>
            <a:outerShdw blurRad="63500" dist="12700" dir="16200000" rotWithShape="0">
              <a:srgbClr val="000000">
                <a:alpha val="50000"/>
              </a:srgbClr>
            </a:outerShdw>
          </a:effectLst>
        </p:spPr>
        <p:txBody>
          <a:bodyPr anchor="t">
            <a:normAutofit/>
          </a:bodyPr>
          <a:lstStyle/>
          <a:p>
            <a:pPr algn="l">
              <a:defRPr sz="3700">
                <a:effectLst>
                  <a:outerShdw blurRad="63500" dist="25400" dir="2700000" rotWithShape="0">
                    <a:srgbClr val="000000">
                      <a:alpha val="70000"/>
                    </a:srgbClr>
                  </a:outerShdw>
                </a:effectLst>
                <a:latin typeface="Futura"/>
                <a:ea typeface="Futura"/>
                <a:cs typeface="Futura"/>
                <a:sym typeface="Futura"/>
              </a:defRPr>
            </a:pPr>
            <a:r>
              <a:rPr sz="5400" b="1" dirty="0" err="1"/>
              <a:t>积极生活</a:t>
            </a:r>
            <a:r>
              <a:rPr lang="zh-TW" altLang="en-US" sz="5400" b="1" dirty="0"/>
              <a:t> </a:t>
            </a:r>
            <a:r>
              <a:rPr sz="5400" b="1" dirty="0" err="1"/>
              <a:t>爱惜光阴</a:t>
            </a:r>
            <a:endParaRPr sz="5400" b="1" dirty="0"/>
          </a:p>
          <a:p>
            <a:pPr algn="l">
              <a:defRPr sz="3700">
                <a:effectLst>
                  <a:outerShdw blurRad="63500" dist="25400" dir="2700000" rotWithShape="0">
                    <a:srgbClr val="000000">
                      <a:alpha val="70000"/>
                    </a:srgbClr>
                  </a:outerShdw>
                </a:effectLst>
                <a:latin typeface="Futura"/>
                <a:ea typeface="Futura"/>
                <a:cs typeface="Futura"/>
                <a:sym typeface="Futura"/>
              </a:defRPr>
            </a:pPr>
            <a:r>
              <a:rPr sz="5400" b="1" dirty="0" err="1"/>
              <a:t>目标清楚</a:t>
            </a:r>
            <a:r>
              <a:rPr lang="zh-TW" altLang="en-US" sz="5400" b="1" dirty="0"/>
              <a:t> </a:t>
            </a:r>
            <a:r>
              <a:rPr sz="5400" b="1" dirty="0" err="1"/>
              <a:t>计画详实</a:t>
            </a:r>
            <a:endParaRPr sz="5400" b="1" dirty="0"/>
          </a:p>
          <a:p>
            <a:pPr algn="l">
              <a:defRPr sz="3700">
                <a:effectLst>
                  <a:outerShdw blurRad="63500" dist="25400" dir="2700000" rotWithShape="0">
                    <a:srgbClr val="000000">
                      <a:alpha val="70000"/>
                    </a:srgbClr>
                  </a:outerShdw>
                </a:effectLst>
                <a:latin typeface="Futura"/>
                <a:ea typeface="Futura"/>
                <a:cs typeface="Futura"/>
                <a:sym typeface="Futura"/>
              </a:defRPr>
            </a:pPr>
            <a:r>
              <a:rPr sz="5400" b="1" dirty="0" err="1"/>
              <a:t>精打细算</a:t>
            </a:r>
            <a:r>
              <a:rPr lang="zh-TW" altLang="en-US" sz="5400" b="1" dirty="0"/>
              <a:t> </a:t>
            </a:r>
            <a:r>
              <a:rPr sz="5400" b="1" dirty="0" err="1"/>
              <a:t>成本优化</a:t>
            </a:r>
            <a:endParaRPr sz="5400" b="1" dirty="0"/>
          </a:p>
          <a:p>
            <a:pPr algn="l">
              <a:defRPr sz="3700">
                <a:effectLst>
                  <a:outerShdw blurRad="63500" dist="25400" dir="2700000" rotWithShape="0">
                    <a:srgbClr val="000000">
                      <a:alpha val="70000"/>
                    </a:srgbClr>
                  </a:outerShdw>
                </a:effectLst>
                <a:latin typeface="Futura"/>
                <a:ea typeface="Futura"/>
                <a:cs typeface="Futura"/>
                <a:sym typeface="Futura"/>
              </a:defRPr>
            </a:pPr>
            <a:r>
              <a:rPr sz="5400" b="1" dirty="0" err="1"/>
              <a:t>买卖营收</a:t>
            </a:r>
            <a:r>
              <a:rPr lang="zh-TW" altLang="en-US" sz="5400" b="1" dirty="0"/>
              <a:t> </a:t>
            </a:r>
            <a:r>
              <a:rPr sz="5400" b="1" dirty="0" err="1"/>
              <a:t>稳赚不赔</a:t>
            </a:r>
            <a:endParaRPr sz="5400" b="1" dirty="0"/>
          </a:p>
        </p:txBody>
      </p:sp>
      <p:sp>
        <p:nvSpPr>
          <p:cNvPr id="126" name="人的谋算"/>
          <p:cNvSpPr txBox="1"/>
          <p:nvPr/>
        </p:nvSpPr>
        <p:spPr>
          <a:xfrm>
            <a:off x="2203554" y="2395739"/>
            <a:ext cx="4298846" cy="1118255"/>
          </a:xfrm>
          <a:prstGeom prst="rect">
            <a:avLst/>
          </a:prstGeom>
          <a:ln w="12700">
            <a:miter lim="400000"/>
          </a:ln>
          <a:effectLst>
            <a:outerShdw blurRad="76200" dist="63500" dir="27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spcBef>
                <a:spcPts val="3600"/>
              </a:spcBef>
              <a:defRPr sz="3600">
                <a:solidFill>
                  <a:srgbClr val="FF9300"/>
                </a:solidFill>
                <a:latin typeface="Futura Bold"/>
                <a:ea typeface="Futura Bold"/>
                <a:cs typeface="Futura Bold"/>
                <a:sym typeface="Futura Bold"/>
              </a:defRPr>
            </a:lvl1pPr>
          </a:lstStyle>
          <a:p>
            <a:r>
              <a:rPr sz="6600" b="1" dirty="0" err="1"/>
              <a:t>人的谋算</a:t>
            </a:r>
            <a:endParaRPr sz="6600" b="1"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14 其实明天如何，你们还不知道。你们的生命是什么呢？你们原来是一片云雾，出现少时就不见了。…"/>
          <p:cNvSpPr txBox="1">
            <a:spLocks noGrp="1"/>
          </p:cNvSpPr>
          <p:nvPr>
            <p:ph type="title"/>
          </p:nvPr>
        </p:nvSpPr>
        <p:spPr>
          <a:xfrm>
            <a:off x="1239864" y="1177870"/>
            <a:ext cx="10494936" cy="5817547"/>
          </a:xfrm>
          <a:prstGeom prst="rect">
            <a:avLst/>
          </a:prstGeom>
          <a:effectLst>
            <a:outerShdw blurRad="63500" dir="16200000" rotWithShape="0">
              <a:srgbClr val="000000">
                <a:alpha val="50000"/>
              </a:srgbClr>
            </a:outerShdw>
          </a:effectLst>
        </p:spPr>
        <p:txBody>
          <a:bodyPr/>
          <a:lstStyle/>
          <a:p>
            <a:pPr algn="just">
              <a:defRPr sz="3500">
                <a:solidFill>
                  <a:srgbClr val="FFFB00"/>
                </a:solidFill>
                <a:effectLst>
                  <a:outerShdw blurRad="63500" dist="25400" dir="2700000" rotWithShape="0">
                    <a:srgbClr val="000000">
                      <a:alpha val="70000"/>
                    </a:srgbClr>
                  </a:outerShdw>
                </a:effectLst>
                <a:latin typeface="Futura Bold"/>
                <a:ea typeface="Futura Bold"/>
                <a:cs typeface="Futura Bold"/>
                <a:sym typeface="Futura Bold"/>
              </a:defRPr>
            </a:pPr>
            <a:r>
              <a:rPr sz="4800" b="1" baseline="31999" dirty="0"/>
              <a:t>14 </a:t>
            </a:r>
            <a:r>
              <a:rPr sz="4800" b="1" dirty="0" err="1"/>
              <a:t>其实明天如何，你们还不知道。你们的生命是什么呢？你们原来是一片云雾，出现少时就不见了</a:t>
            </a:r>
            <a:r>
              <a:rPr sz="4800" b="1" dirty="0"/>
              <a:t>。 </a:t>
            </a:r>
          </a:p>
          <a:p>
            <a:pPr algn="just">
              <a:defRPr sz="3500">
                <a:solidFill>
                  <a:srgbClr val="FFFB00"/>
                </a:solidFill>
                <a:effectLst>
                  <a:outerShdw blurRad="63500" dist="25400" dir="2700000" rotWithShape="0">
                    <a:srgbClr val="000000">
                      <a:alpha val="70000"/>
                    </a:srgbClr>
                  </a:outerShdw>
                </a:effectLst>
                <a:latin typeface="Futura Bold"/>
                <a:ea typeface="Futura Bold"/>
                <a:cs typeface="Futura Bold"/>
                <a:sym typeface="Futura Bold"/>
              </a:defRPr>
            </a:pPr>
            <a:endParaRPr sz="4800" b="1" dirty="0"/>
          </a:p>
          <a:p>
            <a:pPr algn="l">
              <a:defRPr sz="3100">
                <a:solidFill>
                  <a:srgbClr val="FFFB00"/>
                </a:solidFill>
                <a:latin typeface="Futura"/>
                <a:ea typeface="Futura"/>
                <a:cs typeface="Futura"/>
                <a:sym typeface="Futura"/>
              </a:defRPr>
            </a:pPr>
            <a:r>
              <a:rPr b="1" baseline="31999" dirty="0">
                <a:solidFill>
                  <a:schemeClr val="tx1"/>
                </a:solidFill>
                <a:latin typeface="Garamond" panose="02020404030301010803" pitchFamily="18" charset="0"/>
              </a:rPr>
              <a:t>14 </a:t>
            </a:r>
            <a:r>
              <a:rPr b="1" dirty="0" err="1">
                <a:solidFill>
                  <a:schemeClr val="tx1"/>
                </a:solidFill>
                <a:latin typeface="Garamond" panose="02020404030301010803" pitchFamily="18" charset="0"/>
              </a:rPr>
              <a:t>Ihr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wisst</a:t>
            </a:r>
            <a:r>
              <a:rPr b="1" dirty="0">
                <a:solidFill>
                  <a:schemeClr val="tx1"/>
                </a:solidFill>
                <a:latin typeface="Garamond" panose="02020404030301010803" pitchFamily="18" charset="0"/>
              </a:rPr>
              <a:t> ja </a:t>
            </a:r>
            <a:r>
              <a:rPr b="1" dirty="0" err="1">
                <a:solidFill>
                  <a:schemeClr val="tx1"/>
                </a:solidFill>
                <a:latin typeface="Garamond" panose="02020404030301010803" pitchFamily="18" charset="0"/>
              </a:rPr>
              <a:t>noch</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nicht</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einmal</a:t>
            </a:r>
            <a:r>
              <a:rPr b="1" dirty="0">
                <a:solidFill>
                  <a:schemeClr val="tx1"/>
                </a:solidFill>
                <a:latin typeface="Garamond" panose="02020404030301010803" pitchFamily="18" charset="0"/>
              </a:rPr>
              <a:t>, was morgen sein </a:t>
            </a:r>
            <a:r>
              <a:rPr b="1" dirty="0" err="1">
                <a:solidFill>
                  <a:schemeClr val="tx1"/>
                </a:solidFill>
                <a:latin typeface="Garamond" panose="02020404030301010803" pitchFamily="18" charset="0"/>
              </a:rPr>
              <a:t>wird</a:t>
            </a:r>
            <a:r>
              <a:rPr b="1" dirty="0">
                <a:solidFill>
                  <a:schemeClr val="tx1"/>
                </a:solidFill>
                <a:latin typeface="Garamond" panose="02020404030301010803" pitchFamily="18" charset="0"/>
              </a:rPr>
              <a:t>! Was </a:t>
            </a:r>
            <a:r>
              <a:rPr b="1" dirty="0" err="1">
                <a:solidFill>
                  <a:schemeClr val="tx1"/>
                </a:solidFill>
                <a:latin typeface="Garamond" panose="02020404030301010803" pitchFamily="18" charset="0"/>
              </a:rPr>
              <a:t>ist</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denn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schon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euer</a:t>
            </a:r>
            <a:r>
              <a:rPr b="1" dirty="0">
                <a:solidFill>
                  <a:schemeClr val="tx1"/>
                </a:solidFill>
                <a:latin typeface="Garamond" panose="02020404030301010803" pitchFamily="18" charset="0"/>
              </a:rPr>
              <a:t> Leben? </a:t>
            </a:r>
            <a:r>
              <a:rPr b="1" dirty="0" err="1">
                <a:solidFill>
                  <a:schemeClr val="tx1"/>
                </a:solidFill>
                <a:latin typeface="Garamond" panose="02020404030301010803" pitchFamily="18" charset="0"/>
              </a:rPr>
              <a:t>Nichts</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als</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ein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flüchtiger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Hauch</a:t>
            </a:r>
            <a:r>
              <a:rPr b="1" dirty="0">
                <a:solidFill>
                  <a:schemeClr val="tx1"/>
                </a:solidFill>
                <a:latin typeface="Garamond" panose="02020404030301010803" pitchFamily="18" charset="0"/>
              </a:rPr>
              <a:t>, der – </a:t>
            </a:r>
            <a:r>
              <a:rPr b="1" dirty="0" err="1">
                <a:solidFill>
                  <a:schemeClr val="tx1"/>
                </a:solidFill>
                <a:latin typeface="Garamond" panose="02020404030301010803" pitchFamily="18" charset="0"/>
              </a:rPr>
              <a:t>kaum</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ist</a:t>
            </a:r>
            <a:r>
              <a:rPr b="1" dirty="0">
                <a:solidFill>
                  <a:schemeClr val="tx1"/>
                </a:solidFill>
                <a:latin typeface="Garamond" panose="02020404030301010803" pitchFamily="18" charset="0"/>
              </a:rPr>
              <a:t> er da – </a:t>
            </a:r>
            <a:r>
              <a:rPr b="1" dirty="0" err="1">
                <a:solidFill>
                  <a:schemeClr val="tx1"/>
                </a:solidFill>
                <a:latin typeface="Garamond" panose="02020404030301010803" pitchFamily="18" charset="0"/>
              </a:rPr>
              <a:t>auch</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schon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wieder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verschwindet</a:t>
            </a:r>
            <a:r>
              <a:rPr b="1" dirty="0">
                <a:solidFill>
                  <a:schemeClr val="tx1"/>
                </a:solidFill>
                <a:latin typeface="Garamond" panose="02020404030301010803" pitchFamily="18" charset="0"/>
              </a:rPr>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时间之下  无能预知未来…"/>
          <p:cNvSpPr txBox="1">
            <a:spLocks noGrp="1"/>
          </p:cNvSpPr>
          <p:nvPr>
            <p:ph type="title"/>
          </p:nvPr>
        </p:nvSpPr>
        <p:spPr>
          <a:xfrm>
            <a:off x="2503357" y="4175950"/>
            <a:ext cx="9353863" cy="2794475"/>
          </a:xfrm>
          <a:prstGeom prst="rect">
            <a:avLst/>
          </a:prstGeom>
          <a:effectLst>
            <a:outerShdw blurRad="63500" dir="16200000" rotWithShape="0">
              <a:srgbClr val="000000">
                <a:alpha val="50000"/>
              </a:srgbClr>
            </a:outerShdw>
          </a:effectLst>
        </p:spPr>
        <p:txBody>
          <a:bodyPr anchor="t">
            <a:noAutofit/>
          </a:bodyPr>
          <a:lstStyle/>
          <a:p>
            <a:pPr algn="l" defTabSz="448055">
              <a:defRPr sz="3626">
                <a:latin typeface="Futura"/>
                <a:ea typeface="Futura"/>
                <a:cs typeface="Futura"/>
                <a:sym typeface="Futura"/>
              </a:defRPr>
            </a:pPr>
            <a:r>
              <a:rPr sz="6600" b="1" dirty="0" err="1"/>
              <a:t>时间之下</a:t>
            </a:r>
            <a:r>
              <a:rPr sz="6600" b="1" dirty="0"/>
              <a:t>  </a:t>
            </a:r>
            <a:r>
              <a:rPr sz="6600" b="1" dirty="0" err="1"/>
              <a:t>无能预知未来</a:t>
            </a:r>
            <a:endParaRPr sz="6600" b="1" dirty="0"/>
          </a:p>
          <a:p>
            <a:pPr algn="l" defTabSz="448055">
              <a:defRPr sz="3626">
                <a:latin typeface="Futura"/>
                <a:ea typeface="Futura"/>
                <a:cs typeface="Futura"/>
                <a:sym typeface="Futura"/>
              </a:defRPr>
            </a:pPr>
            <a:r>
              <a:rPr sz="6600" b="1" dirty="0" err="1"/>
              <a:t>空间之内</a:t>
            </a:r>
            <a:r>
              <a:rPr sz="6600" b="1" dirty="0"/>
              <a:t>  </a:t>
            </a:r>
            <a:r>
              <a:rPr sz="6600" b="1" dirty="0" err="1"/>
              <a:t>肉身绝对脆弱</a:t>
            </a:r>
            <a:endParaRPr sz="6600" b="1" dirty="0"/>
          </a:p>
        </p:txBody>
      </p:sp>
      <p:sp>
        <p:nvSpPr>
          <p:cNvPr id="131" name="生命现实"/>
          <p:cNvSpPr txBox="1"/>
          <p:nvPr/>
        </p:nvSpPr>
        <p:spPr>
          <a:xfrm>
            <a:off x="1552316" y="2591442"/>
            <a:ext cx="3829154" cy="2318583"/>
          </a:xfrm>
          <a:prstGeom prst="rect">
            <a:avLst/>
          </a:prstGeom>
          <a:ln w="12700">
            <a:miter lim="400000"/>
          </a:ln>
          <a:effectLst>
            <a:outerShdw blurRad="63500" dist="12700" dir="162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3600">
                <a:solidFill>
                  <a:srgbClr val="FF9300"/>
                </a:solidFill>
                <a:latin typeface="Futura"/>
                <a:ea typeface="Futura"/>
                <a:cs typeface="Futura"/>
                <a:sym typeface="Futura"/>
              </a:defRPr>
            </a:lvl1pPr>
          </a:lstStyle>
          <a:p>
            <a:r>
              <a:rPr sz="7200" b="1" dirty="0" err="1"/>
              <a:t>生命现实</a:t>
            </a:r>
            <a:endParaRPr lang="en-US" sz="7200" b="1" dirty="0"/>
          </a:p>
          <a:p>
            <a:endParaRPr sz="7200" b="1"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按兩下來編輯"/>
          <p:cNvSpPr txBox="1">
            <a:spLocks noGrp="1"/>
          </p:cNvSpPr>
          <p:nvPr>
            <p:ph type="title"/>
          </p:nvPr>
        </p:nvSpPr>
        <p:spPr>
          <a:prstGeom prst="rect">
            <a:avLst/>
          </a:prstGeom>
        </p:spPr>
        <p:txBody>
          <a:bodyPr/>
          <a:lstStyle/>
          <a:p>
            <a:endParaRPr/>
          </a:p>
        </p:txBody>
      </p:sp>
      <p:pic>
        <p:nvPicPr>
          <p:cNvPr id="134" name="截圖 2021-05-02 15.19.43.png" descr="截圖 2021-05-02 15.19.43.png"/>
          <p:cNvPicPr>
            <a:picLocks noChangeAspect="1"/>
          </p:cNvPicPr>
          <p:nvPr/>
        </p:nvPicPr>
        <p:blipFill>
          <a:blip r:embed="rId2"/>
          <a:stretch>
            <a:fillRect/>
          </a:stretch>
        </p:blipFill>
        <p:spPr>
          <a:xfrm>
            <a:off x="1211123" y="2154950"/>
            <a:ext cx="10523677" cy="5443700"/>
          </a:xfrm>
          <a:prstGeom prst="rect">
            <a:avLst/>
          </a:prstGeom>
          <a:ln w="889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15 你们只当说：「主若愿意，我们就可以活着，…"/>
          <p:cNvSpPr txBox="1">
            <a:spLocks noGrp="1"/>
          </p:cNvSpPr>
          <p:nvPr>
            <p:ph type="title"/>
          </p:nvPr>
        </p:nvSpPr>
        <p:spPr>
          <a:xfrm>
            <a:off x="1761065" y="1976536"/>
            <a:ext cx="9691419" cy="4692387"/>
          </a:xfrm>
          <a:prstGeom prst="rect">
            <a:avLst/>
          </a:prstGeom>
          <a:effectLst>
            <a:outerShdw blurRad="63500" dist="12700" dir="2700000" rotWithShape="0">
              <a:srgbClr val="000000">
                <a:alpha val="50000"/>
              </a:srgbClr>
            </a:outerShdw>
          </a:effectLst>
        </p:spPr>
        <p:txBody>
          <a:bodyPr/>
          <a:lstStyle/>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r>
              <a:rPr sz="4800" b="1" baseline="31999" dirty="0"/>
              <a:t>15 </a:t>
            </a:r>
            <a:r>
              <a:rPr sz="4800" b="1" dirty="0" err="1"/>
              <a:t>你们只当说</a:t>
            </a:r>
            <a:r>
              <a:rPr sz="4800" b="1" dirty="0"/>
              <a:t>：「</a:t>
            </a:r>
            <a:r>
              <a:rPr sz="4800" b="1" dirty="0" err="1"/>
              <a:t>主若愿意，我们就可以活着，也可以做这事，或做那事</a:t>
            </a:r>
            <a:r>
              <a:rPr sz="4800" b="1" dirty="0"/>
              <a:t>。」</a:t>
            </a:r>
          </a:p>
          <a:p>
            <a:pPr algn="l">
              <a:defRPr sz="3500">
                <a:solidFill>
                  <a:srgbClr val="FFFB00"/>
                </a:solidFill>
                <a:effectLst>
                  <a:outerShdw blurRad="63500" dist="25400" dir="2700000" rotWithShape="0">
                    <a:srgbClr val="000000">
                      <a:alpha val="70000"/>
                    </a:srgbClr>
                  </a:outerShdw>
                </a:effectLst>
                <a:latin typeface="Futura"/>
                <a:ea typeface="Futura"/>
                <a:cs typeface="Futura"/>
                <a:sym typeface="Futura"/>
              </a:defRPr>
            </a:pPr>
            <a:endParaRPr dirty="0"/>
          </a:p>
          <a:p>
            <a:pPr algn="l">
              <a:defRPr sz="3500">
                <a:solidFill>
                  <a:srgbClr val="FFFB00"/>
                </a:solidFill>
                <a:latin typeface="Futura"/>
                <a:ea typeface="Futura"/>
                <a:cs typeface="Futura"/>
                <a:sym typeface="Futura"/>
              </a:defRPr>
            </a:pPr>
            <a:r>
              <a:rPr b="1" baseline="31999" dirty="0">
                <a:solidFill>
                  <a:schemeClr val="tx1"/>
                </a:solidFill>
                <a:latin typeface="Garamond" panose="02020404030301010803" pitchFamily="18" charset="0"/>
              </a:rPr>
              <a:t>15 </a:t>
            </a:r>
            <a:r>
              <a:rPr b="1" dirty="0" err="1">
                <a:solidFill>
                  <a:schemeClr val="tx1"/>
                </a:solidFill>
                <a:latin typeface="Garamond" panose="02020404030301010803" pitchFamily="18" charset="0"/>
              </a:rPr>
              <a:t>Darum</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sollt</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ihr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lieber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sagen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Wenn</a:t>
            </a:r>
            <a:r>
              <a:rPr b="1" dirty="0">
                <a:solidFill>
                  <a:schemeClr val="tx1"/>
                </a:solidFill>
                <a:latin typeface="Garamond" panose="02020404030301010803" pitchFamily="18" charset="0"/>
              </a:rPr>
              <a:t> der Herr will, </a:t>
            </a:r>
            <a:r>
              <a:rPr b="1" dirty="0" err="1">
                <a:solidFill>
                  <a:schemeClr val="tx1"/>
                </a:solidFill>
                <a:latin typeface="Garamond" panose="02020404030301010803" pitchFamily="18" charset="0"/>
              </a:rPr>
              <a:t>werden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wir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dann</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noch</a:t>
            </a:r>
            <a:r>
              <a:rPr b="1" dirty="0">
                <a:solidFill>
                  <a:schemeClr val="tx1"/>
                </a:solidFill>
                <a:latin typeface="Garamond" panose="02020404030301010803" pitchFamily="18" charset="0"/>
              </a:rPr>
              <a:t> leben und </a:t>
            </a:r>
            <a:r>
              <a:rPr b="1" dirty="0" err="1">
                <a:solidFill>
                  <a:schemeClr val="tx1"/>
                </a:solidFill>
                <a:latin typeface="Garamond" panose="02020404030301010803" pitchFamily="18" charset="0"/>
              </a:rPr>
              <a:t>wollen</a:t>
            </a:r>
            <a:r>
              <a:rPr b="1" dirty="0">
                <a:solidFill>
                  <a:schemeClr val="tx1"/>
                </a:solidFill>
                <a:latin typeface="Garamond" panose="02020404030301010803" pitchFamily="18" charset="0"/>
              </a:rPr>
              <a:t> dieses </a:t>
            </a:r>
            <a:r>
              <a:rPr b="1" dirty="0" err="1">
                <a:solidFill>
                  <a:schemeClr val="tx1"/>
                </a:solidFill>
                <a:latin typeface="Garamond" panose="02020404030301010803" pitchFamily="18" charset="0"/>
              </a:rPr>
              <a:t>oder</a:t>
            </a:r>
            <a:r>
              <a:rPr b="1" dirty="0">
                <a:solidFill>
                  <a:schemeClr val="tx1"/>
                </a:solidFill>
                <a:latin typeface="Garamond" panose="02020404030301010803" pitchFamily="18" charset="0"/>
              </a:rPr>
              <a:t> </a:t>
            </a:r>
            <a:r>
              <a:rPr b="1" dirty="0" err="1">
                <a:solidFill>
                  <a:schemeClr val="tx1"/>
                </a:solidFill>
                <a:latin typeface="Garamond" panose="02020404030301010803" pitchFamily="18" charset="0"/>
              </a:rPr>
              <a:t>jenes</a:t>
            </a:r>
            <a:r>
              <a:rPr b="1" dirty="0">
                <a:solidFill>
                  <a:schemeClr val="tx1"/>
                </a:solidFill>
                <a:latin typeface="Garamond" panose="02020404030301010803" pitchFamily="18" charset="0"/>
              </a:rPr>
              <a:t> tun.«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生命主权不在人…"/>
          <p:cNvSpPr txBox="1">
            <a:spLocks noGrp="1"/>
          </p:cNvSpPr>
          <p:nvPr>
            <p:ph type="title"/>
          </p:nvPr>
        </p:nvSpPr>
        <p:spPr>
          <a:xfrm>
            <a:off x="3822492" y="4305227"/>
            <a:ext cx="7090347" cy="2500307"/>
          </a:xfrm>
          <a:prstGeom prst="rect">
            <a:avLst/>
          </a:prstGeom>
          <a:effectLst>
            <a:outerShdw blurRad="63500" dist="12700" dir="2700000" rotWithShape="0">
              <a:srgbClr val="000000">
                <a:alpha val="50000"/>
              </a:srgbClr>
            </a:outerShdw>
          </a:effectLst>
        </p:spPr>
        <p:txBody>
          <a:bodyPr anchor="t">
            <a:noAutofit/>
          </a:bodyPr>
          <a:lstStyle/>
          <a:p>
            <a:pPr algn="l">
              <a:defRPr sz="3700">
                <a:latin typeface="Futura"/>
                <a:ea typeface="Futura"/>
                <a:cs typeface="Futura"/>
                <a:sym typeface="Futura"/>
              </a:defRPr>
            </a:pPr>
            <a:r>
              <a:rPr sz="6600" b="1" dirty="0" err="1"/>
              <a:t>生命主权不在人</a:t>
            </a:r>
            <a:endParaRPr sz="6600" b="1" dirty="0"/>
          </a:p>
          <a:p>
            <a:pPr algn="l">
              <a:defRPr sz="3700">
                <a:latin typeface="Futura"/>
                <a:ea typeface="Futura"/>
                <a:cs typeface="Futura"/>
                <a:sym typeface="Futura"/>
              </a:defRPr>
            </a:pPr>
            <a:r>
              <a:rPr sz="6600" b="1" dirty="0" err="1"/>
              <a:t>活命恩典在于主</a:t>
            </a:r>
            <a:endParaRPr sz="6600" b="1" dirty="0"/>
          </a:p>
        </p:txBody>
      </p:sp>
      <p:sp>
        <p:nvSpPr>
          <p:cNvPr id="139" name="生命归属"/>
          <p:cNvSpPr txBox="1"/>
          <p:nvPr/>
        </p:nvSpPr>
        <p:spPr>
          <a:xfrm>
            <a:off x="2851846" y="3094639"/>
            <a:ext cx="3795911" cy="1210588"/>
          </a:xfrm>
          <a:prstGeom prst="rect">
            <a:avLst/>
          </a:prstGeom>
          <a:ln w="12700">
            <a:miter lim="400000"/>
          </a:ln>
          <a:effectLst>
            <a:outerShdw blurRad="50800" dist="38100" dir="13500000" algn="br" rotWithShape="0">
              <a:prstClr val="black">
                <a:alpha val="40000"/>
              </a:prst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600">
                <a:solidFill>
                  <a:srgbClr val="FF9300"/>
                </a:solidFill>
                <a:latin typeface="Futura"/>
                <a:ea typeface="Futura"/>
                <a:cs typeface="Futura"/>
                <a:sym typeface="Futura"/>
              </a:defRPr>
            </a:lvl1pPr>
          </a:lstStyle>
          <a:p>
            <a:pPr>
              <a:defRPr sz="4200"/>
            </a:pPr>
            <a:r>
              <a:rPr sz="7200" b="1" dirty="0" err="1"/>
              <a:t>生命归属</a:t>
            </a:r>
            <a:endParaRPr sz="7200" b="1"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{A3467023-8B03-654F-8F42-B32CBAFC7AC6}tf10001067</Template>
  <TotalTime>290</TotalTime>
  <Words>459</Words>
  <Application>Microsoft Macintosh PowerPoint</Application>
  <PresentationFormat>自訂</PresentationFormat>
  <Paragraphs>61</Paragraphs>
  <Slides>21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Chalkduster</vt:lpstr>
      <vt:lpstr>Futura</vt:lpstr>
      <vt:lpstr>Futura Bold</vt:lpstr>
      <vt:lpstr>Garamond</vt:lpstr>
      <vt:lpstr>Helvetica Neue</vt:lpstr>
      <vt:lpstr>Chalkboard</vt:lpstr>
      <vt:lpstr>活著，谁決定？</vt:lpstr>
      <vt:lpstr>经文释义  雅各书 4,13-17</vt:lpstr>
      <vt:lpstr>13 嗐！你们有话说： 「今天明天我们要往某城里去， 在那里住一年，做买卖得利。」  13 Nun zu euch, die mit großen Worten ankündigen: »Heute oder morgen wollen wir in diese oder jene Stadt reisen. Wir wollen dort ein Jahr bleiben, gute Geschäfte machen und viel Geld verdienen.«</vt:lpstr>
      <vt:lpstr>积极生活 爱惜光阴 目标清楚 计画详实 精打细算 成本优化 买卖营收 稳赚不赔</vt:lpstr>
      <vt:lpstr>14 其实明天如何，你们还不知道。你们的生命是什么呢？你们原来是一片云雾，出现少时就不见了。   14 Ihr wisst ja noch nicht einmal, was morgen sein wird! Was ist denn schon euer Leben? Nichts als ein flüchtiger Hauch, der – kaum ist er da – auch schon wieder verschwindet.</vt:lpstr>
      <vt:lpstr>时间之下  无能预知未来 空间之内  肉身绝对脆弱</vt:lpstr>
      <vt:lpstr>PowerPoint 簡報</vt:lpstr>
      <vt:lpstr>15 你们只当说：「主若愿意，我们就可以活着，也可以做这事，或做那事。」  15 Darum sollt ihr lieber sagen: »Wenn der Herr will, werden wir dann noch leben und wollen dieses oder jenes tun.« </vt:lpstr>
      <vt:lpstr>生命主权不在人 活命恩典在于主</vt:lpstr>
      <vt:lpstr>人若赚得全世界，赔上自己的生命，有什么益处呢？人还能拿什么换生命呢？(太16,26)        Denn was hilft es dem Menschen, wenn er die ganze Welt gewinnt, dabei aber Schaden nimmt an seinem Leben?  Was kann einer dann geben als Gegenwert für sein Leben?  (Mt.16,26)</vt:lpstr>
      <vt:lpstr>16 现今你们竟以张狂夸口； 凡这样夸口都是恶的。  16 Ihr aber seid stolz auf eure Pläne und gebt damit an. Eine solche Überheblichkeit ist verwerflich. (HFA)     16 Doch was macht ihr? Ihr rühmt euch selbst und prahlt mit euren überheblichen Plänen. Alles Rühmen dieser Art ist verwerflich. (NGUE)</vt:lpstr>
      <vt:lpstr>凡夸口能掌握自我生命者都是恶</vt:lpstr>
      <vt:lpstr>17 人若知道行善，却不去行，这就是他的罪了。   17 Wer Gelegenheit hat, Gutes zu tun, und tut es trotzdem nicht, der wird vor Gott schuldig.</vt:lpstr>
      <vt:lpstr>生活的目的不仅只为谋求自身的好处，也在为教会邻人生命的需要展现爱心的作为，亦即，正确信仰的生命，必同时指向展现公义、指出罪恶的作为。</vt:lpstr>
      <vt:lpstr>於是對眾人說：「你們要謹慎自守，免去一切的貪心，因為人的生命不在乎家道豐富。」(路12,15)  Dann sagte Jesus zu allen: »Gebt acht! Hütet euch vor jeder Art von Habgier. Denn auch wenn jemand im Überfluss lebt, so hängt sein Leben nicht von seinem Besitz ab.« (Lukas12,15)</vt:lpstr>
      <vt:lpstr>延伸思想</vt:lpstr>
      <vt:lpstr>人愿好活 但 遗憾必死</vt:lpstr>
      <vt:lpstr>生命是奇迹 并非当然 死亡是常态 无可抗拒</vt:lpstr>
      <vt:lpstr>权力与权利 Macht und Recht</vt:lpstr>
      <vt:lpstr>世界 注焦此生、視死是终点 奋勇卓绝向死而生  自以为神展示绝望的精神胜利  教会 走向永恒、視死是开端 因信行义向生而死   认罪悔改活于盼望的复活胜利</vt:lpstr>
      <vt:lpstr>命令 主若愿意 人就可以活著 人若知善 却不行就是罪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活著，谁決定？ München 29.08.2021</dc:title>
  <cp:lastModifiedBy>chopin YUEH</cp:lastModifiedBy>
  <cp:revision>21</cp:revision>
  <dcterms:modified xsi:type="dcterms:W3CDTF">2022-01-22T17:42:23Z</dcterms:modified>
</cp:coreProperties>
</file>