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00000"/>
            </a:gs>
            <a:gs pos="100000">
              <a:srgbClr val="531B93"/>
            </a:gs>
          </a:gsLst>
          <a:lin ang="5400000" scaled="0"/>
        </a:gradFill>
      </p:bgPr>
    </p:bg>
    <p:spTree>
      <p:nvGrpSpPr>
        <p:cNvPr id="1" name=""/>
        <p:cNvGrpSpPr/>
        <p:nvPr/>
      </p:nvGrpSpPr>
      <p:grpSpPr>
        <a:xfrm>
          <a:off x="0" y="0"/>
          <a:ext cx="0" cy="0"/>
          <a:chOff x="0" y="0"/>
          <a:chExt cx="0" cy="0"/>
        </a:xfrm>
      </p:grpSpPr>
      <p:sp>
        <p:nvSpPr>
          <p:cNvPr id="119" name="耶稣基督是完全的神与完全的人…"/>
          <p:cNvSpPr txBox="1"/>
          <p:nvPr>
            <p:ph type="ctrTitle"/>
          </p:nvPr>
        </p:nvSpPr>
        <p:spPr>
          <a:xfrm>
            <a:off x="57745" y="53578"/>
            <a:ext cx="12889310" cy="9646444"/>
          </a:xfrm>
          <a:prstGeom prst="rect">
            <a:avLst/>
          </a:prstGeom>
        </p:spPr>
        <p:txBody>
          <a:bodyPr anchor="ctr"/>
          <a:lstStyle/>
          <a:p>
            <a:pPr>
              <a:defRPr sz="6000">
                <a:solidFill>
                  <a:srgbClr val="FFFB00"/>
                </a:solidFill>
              </a:defRPr>
            </a:pPr>
            <a:r>
              <a:t>耶稣基督是完全的神与完全的人</a:t>
            </a:r>
          </a:p>
          <a:p>
            <a:pPr defTabSz="457200">
              <a:defRPr b="1" sz="5000">
                <a:ln w="12700" cap="flat">
                  <a:solidFill>
                    <a:srgbClr val="FF2600"/>
                  </a:solidFill>
                  <a:prstDash val="solid"/>
                  <a:miter lim="400000"/>
                </a:ln>
                <a:latin typeface="Helvetica Neue"/>
                <a:ea typeface="Helvetica Neue"/>
                <a:cs typeface="Helvetica Neue"/>
                <a:sym typeface="Helvetica Neue"/>
              </a:defRPr>
            </a:pPr>
            <a:r>
              <a:t>尼西亚信经 - 2</a:t>
            </a:r>
          </a:p>
          <a:p>
            <a:pPr defTabSz="457200">
              <a:defRPr b="1" sz="5000">
                <a:latin typeface="Helvetica Neue"/>
                <a:ea typeface="Helvetica Neue"/>
                <a:cs typeface="Helvetica Neue"/>
                <a:sym typeface="Helvetica Neue"/>
              </a:defRPr>
            </a:pPr>
            <a:r>
              <a:t>叶传道</a:t>
            </a:r>
          </a:p>
          <a:p>
            <a:pPr defTabSz="457200">
              <a:defRPr b="1" sz="4000">
                <a:latin typeface="Helvetica Neue"/>
                <a:ea typeface="Helvetica Neue"/>
                <a:cs typeface="Helvetica Neue"/>
                <a:sym typeface="Helvetica Neue"/>
              </a:defRPr>
            </a:pPr>
          </a:p>
          <a:p>
            <a:pPr defTabSz="457200">
              <a:defRPr b="1" sz="4000">
                <a:solidFill>
                  <a:srgbClr val="FFFB00"/>
                </a:solidFill>
                <a:latin typeface="Helvetica Neue"/>
                <a:ea typeface="Helvetica Neue"/>
                <a:cs typeface="Helvetica Neue"/>
                <a:sym typeface="Helvetica Neue"/>
              </a:defRPr>
            </a:pPr>
            <a:r>
              <a:t>Jesus Christus ist völlig Gott und völlig Mensch</a:t>
            </a:r>
          </a:p>
          <a:p>
            <a:pPr defTabSz="457200">
              <a:defRPr b="1" sz="4000">
                <a:latin typeface="Helvetica Neue"/>
                <a:ea typeface="Helvetica Neue"/>
                <a:cs typeface="Helvetica Neue"/>
                <a:sym typeface="Helvetica Neue"/>
              </a:defRPr>
            </a:pPr>
            <a:r>
              <a:t>Das Glaubensbekenntnis von Nicäa - Teil 2</a:t>
            </a:r>
          </a:p>
        </p:txBody>
      </p:sp>
      <p:pic>
        <p:nvPicPr>
          <p:cNvPr id="120" name="Line" descr="Line"/>
          <p:cNvPicPr>
            <a:picLocks noChangeAspect="0"/>
          </p:cNvPicPr>
          <p:nvPr/>
        </p:nvPicPr>
        <p:blipFill>
          <a:blip r:embed="rId2">
            <a:extLst/>
          </a:blip>
          <a:stretch>
            <a:fillRect/>
          </a:stretch>
        </p:blipFill>
        <p:spPr>
          <a:xfrm>
            <a:off x="1090077" y="3213100"/>
            <a:ext cx="10824646" cy="152400"/>
          </a:xfrm>
          <a:prstGeom prst="rect">
            <a:avLst/>
          </a:prstGeom>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00000"/>
            </a:gs>
            <a:gs pos="100000">
              <a:srgbClr val="531B93"/>
            </a:gs>
          </a:gsLst>
          <a:lin ang="5400000" scaled="0"/>
        </a:gradFill>
      </p:bgPr>
    </p:bg>
    <p:spTree>
      <p:nvGrpSpPr>
        <p:cNvPr id="1" name=""/>
        <p:cNvGrpSpPr/>
        <p:nvPr/>
      </p:nvGrpSpPr>
      <p:grpSpPr>
        <a:xfrm>
          <a:off x="0" y="0"/>
          <a:ext cx="0" cy="0"/>
          <a:chOff x="0" y="0"/>
          <a:chExt cx="0" cy="0"/>
        </a:xfrm>
      </p:grpSpPr>
      <p:sp>
        <p:nvSpPr>
          <p:cNvPr id="139" name="耶稣 『神人合一』 的本质…"/>
          <p:cNvSpPr txBox="1"/>
          <p:nvPr>
            <p:ph type="ctrTitle"/>
          </p:nvPr>
        </p:nvSpPr>
        <p:spPr>
          <a:xfrm>
            <a:off x="57745" y="53578"/>
            <a:ext cx="12889310" cy="9646444"/>
          </a:xfrm>
          <a:prstGeom prst="rect">
            <a:avLst/>
          </a:prstGeom>
        </p:spPr>
        <p:txBody>
          <a:bodyPr anchor="t"/>
          <a:lstStyle/>
          <a:p>
            <a:pPr algn="l" defTabSz="457200">
              <a:defRPr b="1" sz="4500">
                <a:ln w="12700" cap="flat">
                  <a:solidFill>
                    <a:srgbClr val="0433FF"/>
                  </a:solidFill>
                  <a:prstDash val="solid"/>
                  <a:miter lim="400000"/>
                </a:ln>
                <a:latin typeface="Helvetica Neue"/>
                <a:ea typeface="Helvetica Neue"/>
                <a:cs typeface="Helvetica Neue"/>
                <a:sym typeface="Helvetica Neue"/>
              </a:defRPr>
            </a:pPr>
            <a:r>
              <a:t>耶稣 『神人合一』 的本质</a:t>
            </a:r>
          </a:p>
          <a:p>
            <a:pPr algn="l" defTabSz="457200">
              <a:defRPr b="1" sz="4500">
                <a:latin typeface="Helvetica Neue"/>
                <a:ea typeface="Helvetica Neue"/>
                <a:cs typeface="Helvetica Neue"/>
                <a:sym typeface="Helvetica Neue"/>
              </a:defRPr>
            </a:pPr>
            <a:r>
              <a:t>耶稣基督不仅是神。他不只是人。他不是半人半神。</a:t>
            </a:r>
            <a:r>
              <a:rPr>
                <a:solidFill>
                  <a:srgbClr val="FFFB00"/>
                </a:solidFill>
              </a:rPr>
              <a:t>耶稣基督既是100%的神，又是100%的人。</a:t>
            </a:r>
            <a:endParaRPr>
              <a:solidFill>
                <a:srgbClr val="FFFB00"/>
              </a:solidFill>
            </a:endParaR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3000">
                <a:ln w="12700" cap="flat">
                  <a:solidFill>
                    <a:srgbClr val="0433FF"/>
                  </a:solidFill>
                  <a:prstDash val="solid"/>
                  <a:miter lim="400000"/>
                </a:ln>
                <a:latin typeface="Helvetica Neue"/>
                <a:ea typeface="Helvetica Neue"/>
                <a:cs typeface="Helvetica Neue"/>
                <a:sym typeface="Helvetica Neue"/>
              </a:defRPr>
            </a:pPr>
            <a:r>
              <a:t>Das Wesen Jesu: die hypostatische Vereinigung</a:t>
            </a:r>
          </a:p>
          <a:p>
            <a:pPr algn="l" defTabSz="457200">
              <a:defRPr b="1" sz="3000">
                <a:solidFill>
                  <a:srgbClr val="FFFB00"/>
                </a:solidFill>
                <a:latin typeface="Helvetica Neue"/>
                <a:ea typeface="Helvetica Neue"/>
                <a:cs typeface="Helvetica Neue"/>
                <a:sym typeface="Helvetica Neue"/>
              </a:defRPr>
            </a:pPr>
            <a:r>
              <a:rPr>
                <a:solidFill>
                  <a:srgbClr val="FFFFFF"/>
                </a:solidFill>
              </a:rPr>
              <a:t>Jesus Christus ist nicht nur Gott. Er war nicht nur ein Mensch. Er ist nicht halb Mensch und halb Gott. </a:t>
            </a:r>
            <a:r>
              <a:t>Jesus Christus ist sowohl 100% Gott als auch 100% Mensch.</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00000"/>
            </a:gs>
            <a:gs pos="100000">
              <a:srgbClr val="531B93"/>
            </a:gs>
          </a:gsLst>
          <a:lin ang="5400000" scaled="0"/>
        </a:gradFill>
      </p:bgPr>
    </p:bg>
    <p:spTree>
      <p:nvGrpSpPr>
        <p:cNvPr id="1" name=""/>
        <p:cNvGrpSpPr/>
        <p:nvPr/>
      </p:nvGrpSpPr>
      <p:grpSpPr>
        <a:xfrm>
          <a:off x="0" y="0"/>
          <a:ext cx="0" cy="0"/>
          <a:chOff x="0" y="0"/>
          <a:chExt cx="0" cy="0"/>
        </a:xfrm>
      </p:grpSpPr>
      <p:sp>
        <p:nvSpPr>
          <p:cNvPr id="141" name="耶稣 『神人合一』 的本质…"/>
          <p:cNvSpPr txBox="1"/>
          <p:nvPr>
            <p:ph type="ctrTitle"/>
          </p:nvPr>
        </p:nvSpPr>
        <p:spPr>
          <a:xfrm>
            <a:off x="57745" y="53578"/>
            <a:ext cx="12889310" cy="9646444"/>
          </a:xfrm>
          <a:prstGeom prst="rect">
            <a:avLst/>
          </a:prstGeom>
        </p:spPr>
        <p:txBody>
          <a:bodyPr anchor="t"/>
          <a:lstStyle/>
          <a:p>
            <a:pPr algn="l" defTabSz="457200">
              <a:defRPr b="1" sz="4500">
                <a:ln w="12700" cap="flat">
                  <a:solidFill>
                    <a:srgbClr val="0433FF"/>
                  </a:solidFill>
                  <a:prstDash val="solid"/>
                  <a:miter lim="400000"/>
                </a:ln>
                <a:latin typeface="Helvetica Neue"/>
                <a:ea typeface="Helvetica Neue"/>
                <a:cs typeface="Helvetica Neue"/>
                <a:sym typeface="Helvetica Neue"/>
              </a:defRPr>
            </a:pPr>
            <a:r>
              <a:t>耶稣 『神人合一』 的本质</a:t>
            </a:r>
          </a:p>
          <a:p>
            <a:pPr algn="l" defTabSz="457200">
              <a:defRPr b="1" sz="4500">
                <a:solidFill>
                  <a:srgbClr val="FFFB00"/>
                </a:solidFill>
                <a:latin typeface="Helvetica Neue"/>
                <a:ea typeface="Helvetica Neue"/>
                <a:cs typeface="Helvetica Neue"/>
                <a:sym typeface="Helvetica Neue"/>
              </a:defRPr>
            </a:pPr>
            <a:r>
              <a:t>约翰福音1:1-2; 14</a:t>
            </a:r>
          </a:p>
          <a:p>
            <a:pPr algn="l" defTabSz="457200">
              <a:defRPr b="1" sz="4500">
                <a:latin typeface="Helvetica Neue"/>
                <a:ea typeface="Helvetica Neue"/>
                <a:cs typeface="Helvetica Neue"/>
                <a:sym typeface="Helvetica Neue"/>
              </a:defRPr>
            </a:pPr>
            <a:r>
              <a:rPr>
                <a:solidFill>
                  <a:srgbClr val="FFFB00"/>
                </a:solidFill>
              </a:rPr>
              <a:t>1</a:t>
            </a:r>
            <a:r>
              <a:t> 太初有道，道与神同在，道就是神。 </a:t>
            </a:r>
            <a:r>
              <a:rPr>
                <a:solidFill>
                  <a:srgbClr val="FFFB00"/>
                </a:solidFill>
              </a:rPr>
              <a:t>2 </a:t>
            </a:r>
            <a:r>
              <a:t>这道太初与神同在。</a:t>
            </a:r>
          </a:p>
          <a:p>
            <a:pPr algn="l" defTabSz="457200">
              <a:defRPr b="1" sz="4500">
                <a:latin typeface="Helvetica Neue"/>
                <a:ea typeface="Helvetica Neue"/>
                <a:cs typeface="Helvetica Neue"/>
                <a:sym typeface="Helvetica Neue"/>
              </a:defRPr>
            </a:pPr>
            <a:r>
              <a:rPr>
                <a:solidFill>
                  <a:srgbClr val="FFFB00"/>
                </a:solidFill>
              </a:rPr>
              <a:t>14</a:t>
            </a:r>
            <a:r>
              <a:t> 道成了肉身，住在我們中間。 </a:t>
            </a:r>
            <a:endParaRPr>
              <a:solidFill>
                <a:srgbClr val="FFFB00"/>
              </a:solidFill>
            </a:endParaR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3000">
                <a:ln w="12700" cap="flat">
                  <a:solidFill>
                    <a:srgbClr val="0433FF"/>
                  </a:solidFill>
                  <a:prstDash val="solid"/>
                  <a:miter lim="400000"/>
                </a:ln>
                <a:latin typeface="Helvetica Neue"/>
                <a:ea typeface="Helvetica Neue"/>
                <a:cs typeface="Helvetica Neue"/>
                <a:sym typeface="Helvetica Neue"/>
              </a:defRPr>
            </a:pPr>
            <a:r>
              <a:t>Das Wesen Jesu: die hypostatische Vereinigung</a:t>
            </a:r>
          </a:p>
          <a:p>
            <a:pPr algn="l" defTabSz="457200">
              <a:defRPr b="1" sz="3000">
                <a:solidFill>
                  <a:srgbClr val="FFFB00"/>
                </a:solidFill>
                <a:latin typeface="Helvetica Neue"/>
                <a:ea typeface="Helvetica Neue"/>
                <a:cs typeface="Helvetica Neue"/>
                <a:sym typeface="Helvetica Neue"/>
              </a:defRPr>
            </a:pPr>
            <a:r>
              <a:t>Johannes 1,1-2; 14</a:t>
            </a:r>
          </a:p>
          <a:p>
            <a:pPr algn="l" defTabSz="457200">
              <a:defRPr b="1" sz="3000">
                <a:solidFill>
                  <a:srgbClr val="FFFB00"/>
                </a:solidFill>
                <a:latin typeface="Helvetica Neue"/>
                <a:ea typeface="Helvetica Neue"/>
                <a:cs typeface="Helvetica Neue"/>
                <a:sym typeface="Helvetica Neue"/>
              </a:defRPr>
            </a:pPr>
            <a:r>
              <a:t>1 </a:t>
            </a:r>
            <a:r>
              <a:rPr>
                <a:solidFill>
                  <a:srgbClr val="FFFFFF"/>
                </a:solidFill>
              </a:rPr>
              <a:t>Am Anfang war das Wort. Das Wort war bei Gott, und das Wort war Gott selbst. </a:t>
            </a:r>
            <a:r>
              <a:t>2</a:t>
            </a:r>
            <a:r>
              <a:rPr>
                <a:solidFill>
                  <a:srgbClr val="FFFFFF"/>
                </a:solidFill>
              </a:rPr>
              <a:t> Von Anfang an war es bei Gott.</a:t>
            </a:r>
            <a:endParaRPr>
              <a:solidFill>
                <a:srgbClr val="FFFFFF"/>
              </a:solidFill>
            </a:endParaRPr>
          </a:p>
          <a:p>
            <a:pPr algn="l" defTabSz="457200">
              <a:defRPr b="1" sz="3000">
                <a:solidFill>
                  <a:srgbClr val="FFFB00"/>
                </a:solidFill>
                <a:latin typeface="Helvetica Neue"/>
                <a:ea typeface="Helvetica Neue"/>
                <a:cs typeface="Helvetica Neue"/>
                <a:sym typeface="Helvetica Neue"/>
              </a:defRPr>
            </a:pPr>
            <a:r>
              <a:t>14 </a:t>
            </a:r>
            <a:r>
              <a:rPr>
                <a:solidFill>
                  <a:srgbClr val="FFFFFF"/>
                </a:solidFill>
              </a:rPr>
              <a:t>Das Wort wurde Mensch und lebte unter uns.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00000"/>
            </a:gs>
            <a:gs pos="100000">
              <a:srgbClr val="531B93"/>
            </a:gs>
          </a:gsLst>
          <a:lin ang="5400000" scaled="0"/>
        </a:gradFill>
      </p:bgPr>
    </p:bg>
    <p:spTree>
      <p:nvGrpSpPr>
        <p:cNvPr id="1" name=""/>
        <p:cNvGrpSpPr/>
        <p:nvPr/>
      </p:nvGrpSpPr>
      <p:grpSpPr>
        <a:xfrm>
          <a:off x="0" y="0"/>
          <a:ext cx="0" cy="0"/>
          <a:chOff x="0" y="0"/>
          <a:chExt cx="0" cy="0"/>
        </a:xfrm>
      </p:grpSpPr>
      <p:sp>
        <p:nvSpPr>
          <p:cNvPr id="143" name="耶稣 『神人合一』 的本质…"/>
          <p:cNvSpPr txBox="1"/>
          <p:nvPr>
            <p:ph type="ctrTitle"/>
          </p:nvPr>
        </p:nvSpPr>
        <p:spPr>
          <a:xfrm>
            <a:off x="57745" y="53578"/>
            <a:ext cx="12889310" cy="9646444"/>
          </a:xfrm>
          <a:prstGeom prst="rect">
            <a:avLst/>
          </a:prstGeom>
        </p:spPr>
        <p:txBody>
          <a:bodyPr anchor="t"/>
          <a:lstStyle/>
          <a:p>
            <a:pPr algn="l" defTabSz="457200">
              <a:defRPr b="1" sz="4500">
                <a:ln w="12700" cap="flat">
                  <a:solidFill>
                    <a:srgbClr val="0433FF"/>
                  </a:solidFill>
                  <a:prstDash val="solid"/>
                  <a:miter lim="400000"/>
                </a:ln>
                <a:latin typeface="Helvetica Neue"/>
                <a:ea typeface="Helvetica Neue"/>
                <a:cs typeface="Helvetica Neue"/>
                <a:sym typeface="Helvetica Neue"/>
              </a:defRPr>
            </a:pPr>
            <a:r>
              <a:t>耶稣 『神人合一』 的本质</a:t>
            </a:r>
          </a:p>
          <a:p>
            <a:pPr algn="l" defTabSz="457200">
              <a:defRPr b="1" sz="4500">
                <a:solidFill>
                  <a:srgbClr val="FFFB00"/>
                </a:solidFill>
                <a:latin typeface="Helvetica Neue"/>
                <a:ea typeface="Helvetica Neue"/>
                <a:cs typeface="Helvetica Neue"/>
                <a:sym typeface="Helvetica Neue"/>
              </a:defRPr>
            </a:pPr>
            <a:r>
              <a:t>歌罗西书2:9</a:t>
            </a:r>
          </a:p>
          <a:p>
            <a:pPr algn="l" defTabSz="457200">
              <a:defRPr b="1" sz="4500">
                <a:solidFill>
                  <a:srgbClr val="FFFB00"/>
                </a:solidFill>
                <a:latin typeface="Helvetica Neue"/>
                <a:ea typeface="Helvetica Neue"/>
                <a:cs typeface="Helvetica Neue"/>
                <a:sym typeface="Helvetica Neue"/>
              </a:defRPr>
            </a:pPr>
            <a:r>
              <a:t>9 </a:t>
            </a:r>
            <a:r>
              <a:rPr>
                <a:solidFill>
                  <a:srgbClr val="FFFFFF"/>
                </a:solidFill>
              </a:rPr>
              <a:t>因为神本性一切的丰盛，都有形有体地居住在基督里面</a:t>
            </a: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3000">
                <a:ln w="12700" cap="flat">
                  <a:solidFill>
                    <a:srgbClr val="0433FF"/>
                  </a:solidFill>
                  <a:prstDash val="solid"/>
                  <a:miter lim="400000"/>
                </a:ln>
                <a:latin typeface="Helvetica Neue"/>
                <a:ea typeface="Helvetica Neue"/>
                <a:cs typeface="Helvetica Neue"/>
                <a:sym typeface="Helvetica Neue"/>
              </a:defRPr>
            </a:pPr>
            <a:r>
              <a:t>Das Wesen Jesu: die hypostatische Vereinigung</a:t>
            </a:r>
          </a:p>
          <a:p>
            <a:pPr algn="l" defTabSz="457200">
              <a:defRPr b="1" sz="3000">
                <a:solidFill>
                  <a:srgbClr val="FFFB00"/>
                </a:solidFill>
                <a:latin typeface="Helvetica Neue"/>
                <a:ea typeface="Helvetica Neue"/>
                <a:cs typeface="Helvetica Neue"/>
                <a:sym typeface="Helvetica Neue"/>
              </a:defRPr>
            </a:pPr>
            <a:r>
              <a:t>Kolosser 2,9</a:t>
            </a:r>
          </a:p>
          <a:p>
            <a:pPr algn="l" defTabSz="457200">
              <a:defRPr b="1" sz="3000">
                <a:solidFill>
                  <a:srgbClr val="FFFB00"/>
                </a:solidFill>
                <a:latin typeface="Helvetica Neue"/>
                <a:ea typeface="Helvetica Neue"/>
                <a:cs typeface="Helvetica Neue"/>
                <a:sym typeface="Helvetica Neue"/>
              </a:defRPr>
            </a:pPr>
            <a:r>
              <a:t>9 </a:t>
            </a:r>
            <a:r>
              <a:rPr>
                <a:solidFill>
                  <a:srgbClr val="FFFFFF"/>
                </a:solidFill>
              </a:rPr>
              <a:t>Nur in Christus ist Gott wirklich zu finden, denn in ihm lebt er in seiner ganzen Fülle.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00000"/>
            </a:gs>
            <a:gs pos="100000">
              <a:srgbClr val="531B93"/>
            </a:gs>
          </a:gsLst>
          <a:lin ang="5400000" scaled="0"/>
        </a:gradFill>
      </p:bgPr>
    </p:bg>
    <p:spTree>
      <p:nvGrpSpPr>
        <p:cNvPr id="1" name=""/>
        <p:cNvGrpSpPr/>
        <p:nvPr/>
      </p:nvGrpSpPr>
      <p:grpSpPr>
        <a:xfrm>
          <a:off x="0" y="0"/>
          <a:ext cx="0" cy="0"/>
          <a:chOff x="0" y="0"/>
          <a:chExt cx="0" cy="0"/>
        </a:xfrm>
      </p:grpSpPr>
      <p:sp>
        <p:nvSpPr>
          <p:cNvPr id="145" name="耶稣真实的本性拯救我们…"/>
          <p:cNvSpPr txBox="1"/>
          <p:nvPr>
            <p:ph type="ctrTitle"/>
          </p:nvPr>
        </p:nvSpPr>
        <p:spPr>
          <a:xfrm>
            <a:off x="57745" y="53578"/>
            <a:ext cx="12889310" cy="9646444"/>
          </a:xfrm>
          <a:prstGeom prst="rect">
            <a:avLst/>
          </a:prstGeom>
        </p:spPr>
        <p:txBody>
          <a:bodyPr anchor="t"/>
          <a:lstStyle/>
          <a:p>
            <a:pPr algn="l" defTabSz="457200">
              <a:defRPr b="1" sz="4500">
                <a:ln w="12700" cap="flat">
                  <a:solidFill>
                    <a:srgbClr val="0433FF"/>
                  </a:solidFill>
                  <a:prstDash val="solid"/>
                  <a:miter lim="400000"/>
                </a:ln>
                <a:latin typeface="Helvetica Neue"/>
                <a:ea typeface="Helvetica Neue"/>
                <a:cs typeface="Helvetica Neue"/>
                <a:sym typeface="Helvetica Neue"/>
              </a:defRPr>
            </a:pPr>
            <a:r>
              <a:t>耶稣真实的本性拯救我们</a:t>
            </a:r>
          </a:p>
          <a:p>
            <a:pPr algn="l" defTabSz="457200">
              <a:defRPr b="1" sz="4500">
                <a:ln w="12700" cap="flat">
                  <a:solidFill>
                    <a:srgbClr val="FF2600"/>
                  </a:solidFill>
                  <a:prstDash val="solid"/>
                  <a:miter lim="400000"/>
                </a:ln>
                <a:latin typeface="Helvetica Neue"/>
                <a:ea typeface="Helvetica Neue"/>
                <a:cs typeface="Helvetica Neue"/>
                <a:sym typeface="Helvetica Neue"/>
              </a:defRPr>
            </a:pPr>
            <a:r>
              <a:t>1. 我们在上帝面前的地位</a:t>
            </a:r>
          </a:p>
          <a:p>
            <a:pPr algn="l" defTabSz="457200">
              <a:defRPr b="1" sz="4500">
                <a:solidFill>
                  <a:srgbClr val="FFFB00"/>
                </a:solidFill>
                <a:latin typeface="Helvetica Neue"/>
                <a:ea typeface="Helvetica Neue"/>
                <a:cs typeface="Helvetica Neue"/>
                <a:sym typeface="Helvetica Neue"/>
              </a:defRPr>
            </a:pPr>
            <a:r>
              <a:t>罗马书5:12</a:t>
            </a:r>
          </a:p>
          <a:p>
            <a:pPr algn="l" defTabSz="457200">
              <a:defRPr b="1" sz="4500">
                <a:solidFill>
                  <a:srgbClr val="FFFB00"/>
                </a:solidFill>
                <a:latin typeface="Helvetica Neue"/>
                <a:ea typeface="Helvetica Neue"/>
                <a:cs typeface="Helvetica Neue"/>
                <a:sym typeface="Helvetica Neue"/>
              </a:defRPr>
            </a:pPr>
            <a:r>
              <a:t>12 </a:t>
            </a:r>
            <a:r>
              <a:rPr>
                <a:solidFill>
                  <a:srgbClr val="FFFFFF"/>
                </a:solidFill>
              </a:rPr>
              <a:t>这就如罪是从人入了世界，死又是从罪来的，于是死就临到众人，因为众人都犯了罪。</a:t>
            </a: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3000">
                <a:ln w="12700" cap="flat">
                  <a:solidFill>
                    <a:srgbClr val="0433FF"/>
                  </a:solidFill>
                  <a:prstDash val="solid"/>
                  <a:miter lim="400000"/>
                </a:ln>
                <a:latin typeface="Helvetica Neue"/>
                <a:ea typeface="Helvetica Neue"/>
                <a:cs typeface="Helvetica Neue"/>
                <a:sym typeface="Helvetica Neue"/>
              </a:defRPr>
            </a:pPr>
            <a:r>
              <a:t>Die wahre Natur von Jesus rettet uns</a:t>
            </a:r>
          </a:p>
          <a:p>
            <a:pPr algn="l" defTabSz="457200">
              <a:defRPr b="1" sz="3000">
                <a:ln w="12700" cap="flat">
                  <a:solidFill>
                    <a:srgbClr val="FF2600"/>
                  </a:solidFill>
                  <a:prstDash val="solid"/>
                  <a:miter lim="400000"/>
                </a:ln>
                <a:latin typeface="Helvetica Neue"/>
                <a:ea typeface="Helvetica Neue"/>
                <a:cs typeface="Helvetica Neue"/>
                <a:sym typeface="Helvetica Neue"/>
              </a:defRPr>
            </a:pPr>
            <a:r>
              <a:t>1. Unser Status vor Gott</a:t>
            </a:r>
          </a:p>
          <a:p>
            <a:pPr algn="l" defTabSz="457200">
              <a:defRPr b="1" sz="3000">
                <a:solidFill>
                  <a:srgbClr val="FFFB00"/>
                </a:solidFill>
                <a:latin typeface="Helvetica Neue"/>
                <a:ea typeface="Helvetica Neue"/>
                <a:cs typeface="Helvetica Neue"/>
                <a:sym typeface="Helvetica Neue"/>
              </a:defRPr>
            </a:pPr>
            <a:r>
              <a:t>Römer 5,12</a:t>
            </a:r>
          </a:p>
          <a:p>
            <a:pPr algn="l" defTabSz="457200">
              <a:defRPr b="1" sz="3000">
                <a:solidFill>
                  <a:srgbClr val="FFFB00"/>
                </a:solidFill>
                <a:latin typeface="Helvetica Neue"/>
                <a:ea typeface="Helvetica Neue"/>
                <a:cs typeface="Helvetica Neue"/>
                <a:sym typeface="Helvetica Neue"/>
              </a:defRPr>
            </a:pPr>
            <a:r>
              <a:t>12 </a:t>
            </a:r>
            <a:r>
              <a:rPr>
                <a:solidFill>
                  <a:srgbClr val="FFFFFF"/>
                </a:solidFill>
              </a:rPr>
              <a:t>Durch einen einzigen Menschen, nämlich durch Adam, ist die Sünde in die Welt gekommen und als Folge davon der Tod. Nun sind alle Menschen dem Tod ausgeliefert, denn alle haben auch selbst gesündigt.</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00000"/>
            </a:gs>
            <a:gs pos="100000">
              <a:srgbClr val="531B93"/>
            </a:gs>
          </a:gsLst>
          <a:lin ang="5400000" scaled="0"/>
        </a:gradFill>
      </p:bgPr>
    </p:bg>
    <p:spTree>
      <p:nvGrpSpPr>
        <p:cNvPr id="1" name=""/>
        <p:cNvGrpSpPr/>
        <p:nvPr/>
      </p:nvGrpSpPr>
      <p:grpSpPr>
        <a:xfrm>
          <a:off x="0" y="0"/>
          <a:ext cx="0" cy="0"/>
          <a:chOff x="0" y="0"/>
          <a:chExt cx="0" cy="0"/>
        </a:xfrm>
      </p:grpSpPr>
      <p:sp>
        <p:nvSpPr>
          <p:cNvPr id="147" name="耶稣真实的本性拯救我们…"/>
          <p:cNvSpPr txBox="1"/>
          <p:nvPr>
            <p:ph type="ctrTitle"/>
          </p:nvPr>
        </p:nvSpPr>
        <p:spPr>
          <a:xfrm>
            <a:off x="57745" y="53578"/>
            <a:ext cx="12889310" cy="9646444"/>
          </a:xfrm>
          <a:prstGeom prst="rect">
            <a:avLst/>
          </a:prstGeom>
        </p:spPr>
        <p:txBody>
          <a:bodyPr anchor="t"/>
          <a:lstStyle/>
          <a:p>
            <a:pPr algn="l" defTabSz="457200">
              <a:defRPr b="1" sz="4500">
                <a:ln w="12700" cap="flat">
                  <a:solidFill>
                    <a:srgbClr val="0433FF"/>
                  </a:solidFill>
                  <a:prstDash val="solid"/>
                  <a:miter lim="400000"/>
                </a:ln>
                <a:latin typeface="Helvetica Neue"/>
                <a:ea typeface="Helvetica Neue"/>
                <a:cs typeface="Helvetica Neue"/>
                <a:sym typeface="Helvetica Neue"/>
              </a:defRPr>
            </a:pPr>
            <a:r>
              <a:t>耶稣真实的本性拯救我们</a:t>
            </a:r>
          </a:p>
          <a:p>
            <a:pPr algn="l" defTabSz="457200">
              <a:defRPr b="1" sz="4500">
                <a:ln w="12700" cap="flat">
                  <a:solidFill>
                    <a:srgbClr val="FF2600"/>
                  </a:solidFill>
                  <a:prstDash val="solid"/>
                  <a:miter lim="400000"/>
                </a:ln>
                <a:latin typeface="Helvetica Neue"/>
                <a:ea typeface="Helvetica Neue"/>
                <a:cs typeface="Helvetica Neue"/>
                <a:sym typeface="Helvetica Neue"/>
              </a:defRPr>
            </a:pPr>
            <a:r>
              <a:t>2. 耶稣是完美的人，他从未犯过罪</a:t>
            </a:r>
          </a:p>
          <a:p>
            <a:pPr algn="l" defTabSz="457200">
              <a:defRPr b="1" sz="4500">
                <a:solidFill>
                  <a:srgbClr val="FFFB00"/>
                </a:solidFill>
                <a:latin typeface="Helvetica Neue"/>
                <a:ea typeface="Helvetica Neue"/>
                <a:cs typeface="Helvetica Neue"/>
                <a:sym typeface="Helvetica Neue"/>
              </a:defRPr>
            </a:pPr>
            <a:r>
              <a:t>希伯来书4:15 </a:t>
            </a:r>
          </a:p>
          <a:p>
            <a:pPr algn="l" defTabSz="457200">
              <a:defRPr b="1" sz="4500">
                <a:solidFill>
                  <a:srgbClr val="FFFB00"/>
                </a:solidFill>
                <a:latin typeface="Helvetica Neue"/>
                <a:ea typeface="Helvetica Neue"/>
                <a:cs typeface="Helvetica Neue"/>
                <a:sym typeface="Helvetica Neue"/>
              </a:defRPr>
            </a:pPr>
            <a:r>
              <a:t>15 </a:t>
            </a:r>
            <a:r>
              <a:rPr>
                <a:solidFill>
                  <a:srgbClr val="FFFFFF"/>
                </a:solidFill>
              </a:rPr>
              <a:t>因我们的大祭司并非不能体恤我们的软弱，他也曾凡事受过试探，与我们一样，只是他没有犯罪。</a:t>
            </a: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3000">
                <a:ln w="12700" cap="flat">
                  <a:solidFill>
                    <a:srgbClr val="0433FF"/>
                  </a:solidFill>
                  <a:prstDash val="solid"/>
                  <a:miter lim="400000"/>
                </a:ln>
                <a:latin typeface="Helvetica Neue"/>
                <a:ea typeface="Helvetica Neue"/>
                <a:cs typeface="Helvetica Neue"/>
                <a:sym typeface="Helvetica Neue"/>
              </a:defRPr>
            </a:pPr>
            <a:r>
              <a:t>Die wahre Natur von Jesus rettet uns</a:t>
            </a:r>
          </a:p>
          <a:p>
            <a:pPr algn="l" defTabSz="457200">
              <a:defRPr b="1" sz="3000">
                <a:ln w="12700" cap="flat">
                  <a:solidFill>
                    <a:srgbClr val="FF2600"/>
                  </a:solidFill>
                  <a:prstDash val="solid"/>
                  <a:miter lim="400000"/>
                </a:ln>
                <a:latin typeface="Helvetica Neue"/>
                <a:ea typeface="Helvetica Neue"/>
                <a:cs typeface="Helvetica Neue"/>
                <a:sym typeface="Helvetica Neue"/>
              </a:defRPr>
            </a:pPr>
            <a:r>
              <a:t>2. Jesus war der perfekte Mensch, der nie gesündigt hat</a:t>
            </a:r>
          </a:p>
          <a:p>
            <a:pPr algn="l" defTabSz="457200">
              <a:defRPr b="1" sz="3000">
                <a:solidFill>
                  <a:srgbClr val="FFFB00"/>
                </a:solidFill>
                <a:latin typeface="Helvetica Neue"/>
                <a:ea typeface="Helvetica Neue"/>
                <a:cs typeface="Helvetica Neue"/>
                <a:sym typeface="Helvetica Neue"/>
              </a:defRPr>
            </a:pPr>
            <a:r>
              <a:t>Hebräer 4,15</a:t>
            </a:r>
          </a:p>
          <a:p>
            <a:pPr algn="l" defTabSz="457200">
              <a:defRPr b="1" sz="3000">
                <a:solidFill>
                  <a:srgbClr val="FFFB00"/>
                </a:solidFill>
                <a:latin typeface="Helvetica Neue"/>
                <a:ea typeface="Helvetica Neue"/>
                <a:cs typeface="Helvetica Neue"/>
                <a:sym typeface="Helvetica Neue"/>
              </a:defRPr>
            </a:pPr>
            <a:r>
              <a:t>15 </a:t>
            </a:r>
            <a:r>
              <a:rPr>
                <a:solidFill>
                  <a:srgbClr val="FFFFFF"/>
                </a:solidFill>
              </a:rPr>
              <a:t>Doch er gehört nicht zu denen, die unsere Schwächen nicht verstehen und zu keinem Mitleiden fähig sind. Jesus Christus musste mit denselben Versuchungen kämpfen wie wir, doch im Gegensatz zu uns hat er nie gesündigt.</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00000"/>
            </a:gs>
            <a:gs pos="100000">
              <a:srgbClr val="531B93"/>
            </a:gs>
          </a:gsLst>
          <a:lin ang="5400000" scaled="0"/>
        </a:gradFill>
      </p:bgPr>
    </p:bg>
    <p:spTree>
      <p:nvGrpSpPr>
        <p:cNvPr id="1" name=""/>
        <p:cNvGrpSpPr/>
        <p:nvPr/>
      </p:nvGrpSpPr>
      <p:grpSpPr>
        <a:xfrm>
          <a:off x="0" y="0"/>
          <a:ext cx="0" cy="0"/>
          <a:chOff x="0" y="0"/>
          <a:chExt cx="0" cy="0"/>
        </a:xfrm>
      </p:grpSpPr>
      <p:sp>
        <p:nvSpPr>
          <p:cNvPr id="149" name="耶稣真实的本性拯救我们…"/>
          <p:cNvSpPr txBox="1"/>
          <p:nvPr>
            <p:ph type="ctrTitle"/>
          </p:nvPr>
        </p:nvSpPr>
        <p:spPr>
          <a:xfrm>
            <a:off x="57745" y="53578"/>
            <a:ext cx="12889310" cy="9646444"/>
          </a:xfrm>
          <a:prstGeom prst="rect">
            <a:avLst/>
          </a:prstGeom>
        </p:spPr>
        <p:txBody>
          <a:bodyPr anchor="t"/>
          <a:lstStyle/>
          <a:p>
            <a:pPr algn="l" defTabSz="457200">
              <a:defRPr b="1" sz="4500">
                <a:ln w="12700" cap="flat">
                  <a:solidFill>
                    <a:srgbClr val="0433FF"/>
                  </a:solidFill>
                  <a:prstDash val="solid"/>
                  <a:miter lim="400000"/>
                </a:ln>
                <a:latin typeface="Helvetica Neue"/>
                <a:ea typeface="Helvetica Neue"/>
                <a:cs typeface="Helvetica Neue"/>
                <a:sym typeface="Helvetica Neue"/>
              </a:defRPr>
            </a:pPr>
            <a:r>
              <a:t>耶稣真实的本性拯救我们</a:t>
            </a:r>
          </a:p>
          <a:p>
            <a:pPr algn="l" defTabSz="457200">
              <a:defRPr b="1" sz="4500">
                <a:ln w="12700" cap="flat">
                  <a:solidFill>
                    <a:srgbClr val="FF2600"/>
                  </a:solidFill>
                  <a:prstDash val="solid"/>
                  <a:miter lim="400000"/>
                </a:ln>
                <a:latin typeface="Helvetica Neue"/>
                <a:ea typeface="Helvetica Neue"/>
                <a:cs typeface="Helvetica Neue"/>
                <a:sym typeface="Helvetica Neue"/>
              </a:defRPr>
            </a:pPr>
            <a:r>
              <a:t>3. 『神人合一』的耶稣使我们在上帝面前称义</a:t>
            </a:r>
          </a:p>
          <a:p>
            <a:pPr algn="l" defTabSz="457200">
              <a:defRPr b="1" sz="4000">
                <a:solidFill>
                  <a:srgbClr val="FFFB00"/>
                </a:solidFill>
                <a:latin typeface="Helvetica Neue"/>
                <a:ea typeface="Helvetica Neue"/>
                <a:cs typeface="Helvetica Neue"/>
                <a:sym typeface="Helvetica Neue"/>
              </a:defRPr>
            </a:pPr>
            <a:r>
              <a:t>罗马书 5:18-19</a:t>
            </a:r>
          </a:p>
          <a:p>
            <a:pPr algn="l" defTabSz="457200">
              <a:defRPr b="1" sz="4000">
                <a:solidFill>
                  <a:srgbClr val="FFFB00"/>
                </a:solidFill>
                <a:latin typeface="Helvetica Neue"/>
                <a:ea typeface="Helvetica Neue"/>
                <a:cs typeface="Helvetica Neue"/>
                <a:sym typeface="Helvetica Neue"/>
              </a:defRPr>
            </a:pPr>
            <a:r>
              <a:t>18 </a:t>
            </a:r>
            <a:r>
              <a:rPr>
                <a:solidFill>
                  <a:srgbClr val="FFFFFF"/>
                </a:solidFill>
              </a:rPr>
              <a:t>如此说来，因一次的过犯，众人都被定罪；照样，因一次的义行，众人也就被称为义得生命了。 </a:t>
            </a:r>
            <a:r>
              <a:t>19 </a:t>
            </a:r>
            <a:r>
              <a:rPr>
                <a:solidFill>
                  <a:srgbClr val="FFFFFF"/>
                </a:solidFill>
              </a:rPr>
              <a:t>因一人的悖逆 (亚当)，众人成为罪人；照样，因一人的顺从 (耶稣)，众人也成为义了。</a:t>
            </a:r>
          </a:p>
          <a:p>
            <a:pPr algn="l" defTabSz="457200">
              <a:defRPr b="1" sz="3000">
                <a:ln w="12700" cap="flat">
                  <a:solidFill>
                    <a:srgbClr val="0433FF"/>
                  </a:solidFill>
                  <a:prstDash val="solid"/>
                  <a:miter lim="400000"/>
                </a:ln>
                <a:latin typeface="Helvetica Neue"/>
                <a:ea typeface="Helvetica Neue"/>
                <a:cs typeface="Helvetica Neue"/>
                <a:sym typeface="Helvetica Neue"/>
              </a:defRPr>
            </a:pPr>
          </a:p>
          <a:p>
            <a:pPr algn="l" defTabSz="457200">
              <a:defRPr b="1" sz="3000">
                <a:ln w="12700" cap="flat">
                  <a:solidFill>
                    <a:srgbClr val="0433FF"/>
                  </a:solidFill>
                  <a:prstDash val="solid"/>
                  <a:miter lim="400000"/>
                </a:ln>
                <a:latin typeface="Helvetica Neue"/>
                <a:ea typeface="Helvetica Neue"/>
                <a:cs typeface="Helvetica Neue"/>
                <a:sym typeface="Helvetica Neue"/>
              </a:defRPr>
            </a:pPr>
            <a:r>
              <a:t>Die wahre Natur Jesus rettet uns</a:t>
            </a:r>
          </a:p>
          <a:p>
            <a:pPr algn="l" defTabSz="457200">
              <a:defRPr b="1" sz="3000">
                <a:ln w="12700" cap="flat">
                  <a:solidFill>
                    <a:srgbClr val="FF2600"/>
                  </a:solidFill>
                  <a:prstDash val="solid"/>
                  <a:miter lim="400000"/>
                </a:ln>
                <a:latin typeface="Helvetica Neue"/>
                <a:ea typeface="Helvetica Neue"/>
                <a:cs typeface="Helvetica Neue"/>
                <a:sym typeface="Helvetica Neue"/>
              </a:defRPr>
            </a:pPr>
            <a:r>
              <a:t>3. Die göttliche &amp; menschliche Natur Jesus rechtfertigt uns vor Gott</a:t>
            </a:r>
          </a:p>
          <a:p>
            <a:pPr algn="l" defTabSz="457200">
              <a:defRPr b="1" sz="3000">
                <a:solidFill>
                  <a:srgbClr val="FFFB00"/>
                </a:solidFill>
                <a:latin typeface="Helvetica Neue"/>
                <a:ea typeface="Helvetica Neue"/>
                <a:cs typeface="Helvetica Neue"/>
                <a:sym typeface="Helvetica Neue"/>
              </a:defRPr>
            </a:pPr>
            <a:r>
              <a:t>Römer 5,18-19</a:t>
            </a:r>
          </a:p>
          <a:p>
            <a:pPr algn="l" defTabSz="457200">
              <a:defRPr b="1" sz="2500">
                <a:solidFill>
                  <a:srgbClr val="FFFB00"/>
                </a:solidFill>
                <a:latin typeface="Helvetica Neue"/>
                <a:ea typeface="Helvetica Neue"/>
                <a:cs typeface="Helvetica Neue"/>
                <a:sym typeface="Helvetica Neue"/>
              </a:defRPr>
            </a:pPr>
            <a:r>
              <a:t>18</a:t>
            </a:r>
            <a:r>
              <a:rPr>
                <a:solidFill>
                  <a:srgbClr val="FFFFFF"/>
                </a:solidFill>
              </a:rPr>
              <a:t> Es steht also fest: Durch die Sünde eines einzigen Menschen sind alle Menschen in Tod und Verderben geraten. Aber durch die Erlösungstat eines einzigen Menschen sind alle mit Gott versöhnt und bekommen neues Leben. </a:t>
            </a:r>
            <a:r>
              <a:t>19</a:t>
            </a:r>
            <a:r>
              <a:rPr>
                <a:solidFill>
                  <a:srgbClr val="FFFFFF"/>
                </a:solidFill>
              </a:rPr>
              <a:t> Oder anders gesagt: Durch Adams Ungehorsam wurden alle Menschen vor Gott schuldig; aber weil Jesus Christus gehorsam war, werden sie von Gott freigesprochen.</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00000"/>
            </a:gs>
            <a:gs pos="100000">
              <a:srgbClr val="531B93"/>
            </a:gs>
          </a:gsLst>
          <a:lin ang="5400000" scaled="0"/>
        </a:gradFill>
      </p:bgPr>
    </p:bg>
    <p:spTree>
      <p:nvGrpSpPr>
        <p:cNvPr id="1" name=""/>
        <p:cNvGrpSpPr/>
        <p:nvPr/>
      </p:nvGrpSpPr>
      <p:grpSpPr>
        <a:xfrm>
          <a:off x="0" y="0"/>
          <a:ext cx="0" cy="0"/>
          <a:chOff x="0" y="0"/>
          <a:chExt cx="0" cy="0"/>
        </a:xfrm>
      </p:grpSpPr>
      <p:sp>
        <p:nvSpPr>
          <p:cNvPr id="151" name="耶稣基督是完全的神与完全的人…"/>
          <p:cNvSpPr txBox="1"/>
          <p:nvPr>
            <p:ph type="ctrTitle"/>
          </p:nvPr>
        </p:nvSpPr>
        <p:spPr>
          <a:xfrm>
            <a:off x="57745" y="53578"/>
            <a:ext cx="12889310" cy="9646444"/>
          </a:xfrm>
          <a:prstGeom prst="rect">
            <a:avLst/>
          </a:prstGeom>
        </p:spPr>
        <p:txBody>
          <a:bodyPr anchor="ctr"/>
          <a:lstStyle/>
          <a:p>
            <a:pPr>
              <a:defRPr sz="6000">
                <a:solidFill>
                  <a:srgbClr val="FFFB00"/>
                </a:solidFill>
              </a:defRPr>
            </a:pPr>
            <a:r>
              <a:t>耶稣基督是完全的神与完全的人</a:t>
            </a:r>
          </a:p>
          <a:p>
            <a:pPr defTabSz="457200">
              <a:defRPr b="1" sz="5000">
                <a:ln w="12700" cap="flat">
                  <a:solidFill>
                    <a:srgbClr val="FF2600"/>
                  </a:solidFill>
                  <a:prstDash val="solid"/>
                  <a:miter lim="400000"/>
                </a:ln>
                <a:latin typeface="Helvetica Neue"/>
                <a:ea typeface="Helvetica Neue"/>
                <a:cs typeface="Helvetica Neue"/>
                <a:sym typeface="Helvetica Neue"/>
              </a:defRPr>
            </a:pPr>
            <a:r>
              <a:t>尼西亚信经 - 2</a:t>
            </a:r>
          </a:p>
          <a:p>
            <a:pPr defTabSz="457200">
              <a:defRPr b="1" sz="5000">
                <a:latin typeface="Helvetica Neue"/>
                <a:ea typeface="Helvetica Neue"/>
                <a:cs typeface="Helvetica Neue"/>
                <a:sym typeface="Helvetica Neue"/>
              </a:defRPr>
            </a:pPr>
            <a:r>
              <a:t>叶传道</a:t>
            </a:r>
          </a:p>
          <a:p>
            <a:pPr defTabSz="457200">
              <a:defRPr b="1" sz="4000">
                <a:latin typeface="Helvetica Neue"/>
                <a:ea typeface="Helvetica Neue"/>
                <a:cs typeface="Helvetica Neue"/>
                <a:sym typeface="Helvetica Neue"/>
              </a:defRPr>
            </a:pPr>
          </a:p>
          <a:p>
            <a:pPr defTabSz="457200">
              <a:defRPr b="1" sz="4000">
                <a:solidFill>
                  <a:srgbClr val="FFFB00"/>
                </a:solidFill>
                <a:latin typeface="Helvetica Neue"/>
                <a:ea typeface="Helvetica Neue"/>
                <a:cs typeface="Helvetica Neue"/>
                <a:sym typeface="Helvetica Neue"/>
              </a:defRPr>
            </a:pPr>
            <a:r>
              <a:t>Jesus Christus ist völlig Gott und völlig Mensch</a:t>
            </a:r>
          </a:p>
          <a:p>
            <a:pPr defTabSz="457200">
              <a:defRPr b="1" sz="4000">
                <a:latin typeface="Helvetica Neue"/>
                <a:ea typeface="Helvetica Neue"/>
                <a:cs typeface="Helvetica Neue"/>
                <a:sym typeface="Helvetica Neue"/>
              </a:defRPr>
            </a:pPr>
            <a:r>
              <a:t>Das Glaubensbekenntnis von Nicäa - Teil 2</a:t>
            </a:r>
          </a:p>
        </p:txBody>
      </p:sp>
      <p:pic>
        <p:nvPicPr>
          <p:cNvPr id="152" name="Line" descr="Line"/>
          <p:cNvPicPr>
            <a:picLocks noChangeAspect="0"/>
          </p:cNvPicPr>
          <p:nvPr/>
        </p:nvPicPr>
        <p:blipFill>
          <a:blip r:embed="rId2">
            <a:extLst/>
          </a:blip>
          <a:stretch>
            <a:fillRect/>
          </a:stretch>
        </p:blipFill>
        <p:spPr>
          <a:xfrm>
            <a:off x="1090077" y="3213100"/>
            <a:ext cx="10824646" cy="152400"/>
          </a:xfrm>
          <a:prstGeom prst="rect">
            <a:avLst/>
          </a:prstGeom>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00000"/>
            </a:gs>
            <a:gs pos="100000">
              <a:srgbClr val="531B93"/>
            </a:gs>
          </a:gsLst>
          <a:lin ang="5400000" scaled="0"/>
        </a:gradFill>
      </p:bgPr>
    </p:bg>
    <p:spTree>
      <p:nvGrpSpPr>
        <p:cNvPr id="1" name=""/>
        <p:cNvGrpSpPr/>
        <p:nvPr/>
      </p:nvGrpSpPr>
      <p:grpSpPr>
        <a:xfrm>
          <a:off x="0" y="0"/>
          <a:ext cx="0" cy="0"/>
          <a:chOff x="0" y="0"/>
          <a:chExt cx="0" cy="0"/>
        </a:xfrm>
      </p:grpSpPr>
      <p:sp>
        <p:nvSpPr>
          <p:cNvPr id="123" name="尼西亚信经…"/>
          <p:cNvSpPr txBox="1"/>
          <p:nvPr>
            <p:ph type="ctrTitle"/>
          </p:nvPr>
        </p:nvSpPr>
        <p:spPr>
          <a:xfrm>
            <a:off x="57745" y="53578"/>
            <a:ext cx="12889310" cy="9646444"/>
          </a:xfrm>
          <a:prstGeom prst="rect">
            <a:avLst/>
          </a:prstGeom>
        </p:spPr>
        <p:txBody>
          <a:bodyPr anchor="ctr"/>
          <a:lstStyle/>
          <a:p>
            <a:pPr defTabSz="457200">
              <a:lnSpc>
                <a:spcPct val="120000"/>
              </a:lnSpc>
              <a:defRPr b="1" sz="7000">
                <a:solidFill>
                  <a:srgbClr val="FFFB00"/>
                </a:solidFill>
                <a:latin typeface="Helvetica Neue"/>
                <a:ea typeface="Helvetica Neue"/>
                <a:cs typeface="Helvetica Neue"/>
                <a:sym typeface="Helvetica Neue"/>
              </a:defRPr>
            </a:pPr>
            <a:r>
              <a:t>尼西亚信经</a:t>
            </a:r>
          </a:p>
          <a:p>
            <a:pPr defTabSz="457200">
              <a:lnSpc>
                <a:spcPct val="120000"/>
              </a:lnSpc>
              <a:defRPr b="1" sz="6000">
                <a:latin typeface="Helvetica Neue"/>
                <a:ea typeface="Helvetica Neue"/>
                <a:cs typeface="Helvetica Neue"/>
                <a:sym typeface="Helvetica Neue"/>
              </a:defRPr>
            </a:pPr>
            <a:r>
              <a:t>Bekenntnis von Nicäa</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00000"/>
            </a:gs>
            <a:gs pos="100000">
              <a:srgbClr val="531B93"/>
            </a:gs>
          </a:gsLst>
          <a:lin ang="5400000" scaled="0"/>
        </a:gradFill>
      </p:bgPr>
    </p:bg>
    <p:spTree>
      <p:nvGrpSpPr>
        <p:cNvPr id="1" name=""/>
        <p:cNvGrpSpPr/>
        <p:nvPr/>
      </p:nvGrpSpPr>
      <p:grpSpPr>
        <a:xfrm>
          <a:off x="0" y="0"/>
          <a:ext cx="0" cy="0"/>
          <a:chOff x="0" y="0"/>
          <a:chExt cx="0" cy="0"/>
        </a:xfrm>
      </p:grpSpPr>
      <p:sp>
        <p:nvSpPr>
          <p:cNvPr id="125" name="尼西亚信经 (公元325年)…"/>
          <p:cNvSpPr txBox="1"/>
          <p:nvPr>
            <p:ph type="ctrTitle"/>
          </p:nvPr>
        </p:nvSpPr>
        <p:spPr>
          <a:xfrm>
            <a:off x="57745" y="53578"/>
            <a:ext cx="12889310" cy="9646444"/>
          </a:xfrm>
          <a:prstGeom prst="rect">
            <a:avLst/>
          </a:prstGeom>
        </p:spPr>
        <p:txBody>
          <a:bodyPr anchor="t"/>
          <a:lstStyle/>
          <a:p>
            <a:pPr algn="l" defTabSz="457200">
              <a:defRPr b="1" sz="4300">
                <a:solidFill>
                  <a:srgbClr val="FFFB00"/>
                </a:solidFill>
                <a:latin typeface="Helvetica Neue"/>
                <a:ea typeface="Helvetica Neue"/>
                <a:cs typeface="Helvetica Neue"/>
                <a:sym typeface="Helvetica Neue"/>
              </a:defRPr>
            </a:pPr>
            <a:r>
              <a:t>尼西亚信经 (公元325年)</a:t>
            </a:r>
          </a:p>
          <a:p>
            <a:pPr algn="l" defTabSz="457200">
              <a:defRPr b="1" sz="4300">
                <a:ln w="12700" cap="flat">
                  <a:solidFill>
                    <a:srgbClr val="0433FF"/>
                  </a:solidFill>
                  <a:prstDash val="solid"/>
                  <a:miter lim="400000"/>
                </a:ln>
                <a:latin typeface="Helvetica Neue"/>
                <a:ea typeface="Helvetica Neue"/>
                <a:cs typeface="Helvetica Neue"/>
                <a:sym typeface="Helvetica Neue"/>
              </a:defRPr>
            </a:pPr>
            <a:r>
              <a:t>我们信独一上帝，全能的父，是创造天地和有形无形之万物的。</a:t>
            </a: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3000">
                <a:solidFill>
                  <a:srgbClr val="FFFB00"/>
                </a:solidFill>
                <a:latin typeface="Helvetica Neue"/>
                <a:ea typeface="Helvetica Neue"/>
                <a:cs typeface="Helvetica Neue"/>
                <a:sym typeface="Helvetica Neue"/>
              </a:defRPr>
            </a:pPr>
            <a:r>
              <a:t>Bekenntnis von Nicäa (A.D. 325)</a:t>
            </a:r>
          </a:p>
          <a:p>
            <a:pPr algn="l" defTabSz="457200">
              <a:defRPr b="1" sz="3000">
                <a:ln w="12700" cap="flat">
                  <a:solidFill>
                    <a:srgbClr val="0433FF"/>
                  </a:solidFill>
                  <a:prstDash val="solid"/>
                  <a:miter lim="400000"/>
                </a:ln>
                <a:latin typeface="Helvetica Neue"/>
                <a:ea typeface="Helvetica Neue"/>
                <a:cs typeface="Helvetica Neue"/>
                <a:sym typeface="Helvetica Neue"/>
              </a:defRPr>
            </a:pPr>
            <a:r>
              <a:t>Wir glauben an den einen Gott, den Vater, den Allmächtigen, der alles geschaffen hat, Himmel und Erde, die sichtbare und die unsichtbare Welt.</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00000"/>
            </a:gs>
            <a:gs pos="100000">
              <a:srgbClr val="531B93"/>
            </a:gs>
          </a:gsLst>
          <a:lin ang="5400000" scaled="0"/>
        </a:gradFill>
      </p:bgPr>
    </p:bg>
    <p:spTree>
      <p:nvGrpSpPr>
        <p:cNvPr id="1" name=""/>
        <p:cNvGrpSpPr/>
        <p:nvPr/>
      </p:nvGrpSpPr>
      <p:grpSpPr>
        <a:xfrm>
          <a:off x="0" y="0"/>
          <a:ext cx="0" cy="0"/>
          <a:chOff x="0" y="0"/>
          <a:chExt cx="0" cy="0"/>
        </a:xfrm>
      </p:grpSpPr>
      <p:sp>
        <p:nvSpPr>
          <p:cNvPr id="127" name="尼西亚信经 (公元325年)…"/>
          <p:cNvSpPr txBox="1"/>
          <p:nvPr>
            <p:ph type="ctrTitle"/>
          </p:nvPr>
        </p:nvSpPr>
        <p:spPr>
          <a:xfrm>
            <a:off x="57745" y="53578"/>
            <a:ext cx="12889310" cy="9646444"/>
          </a:xfrm>
          <a:prstGeom prst="rect">
            <a:avLst/>
          </a:prstGeom>
        </p:spPr>
        <p:txBody>
          <a:bodyPr anchor="t"/>
          <a:lstStyle/>
          <a:p>
            <a:pPr algn="l" defTabSz="457200">
              <a:defRPr b="1" sz="4300">
                <a:solidFill>
                  <a:srgbClr val="FFFB00"/>
                </a:solidFill>
                <a:latin typeface="Helvetica Neue"/>
                <a:ea typeface="Helvetica Neue"/>
                <a:cs typeface="Helvetica Neue"/>
                <a:sym typeface="Helvetica Neue"/>
              </a:defRPr>
            </a:pPr>
            <a:r>
              <a:t>尼西亚信经 (公元325年)</a:t>
            </a:r>
          </a:p>
          <a:p>
            <a:pPr algn="l" defTabSz="457200">
              <a:defRPr b="1" sz="4300">
                <a:ln w="12700" cap="flat">
                  <a:solidFill>
                    <a:srgbClr val="008F00"/>
                  </a:solidFill>
                  <a:prstDash val="solid"/>
                  <a:miter lim="400000"/>
                </a:ln>
                <a:latin typeface="Helvetica Neue"/>
                <a:ea typeface="Helvetica Neue"/>
                <a:cs typeface="Helvetica Neue"/>
                <a:sym typeface="Helvetica Neue"/>
              </a:defRPr>
            </a:pPr>
            <a:r>
              <a:t>我们信主耶稣基督，上帝的独生子，在万世以先为父所生，出于上帝而为上帝，出于光而为光，出于真神而为真神，被生而非受造，与父一性；万物都借着他受造；</a:t>
            </a: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3000">
                <a:solidFill>
                  <a:srgbClr val="FFFB00"/>
                </a:solidFill>
                <a:latin typeface="Helvetica Neue"/>
                <a:ea typeface="Helvetica Neue"/>
                <a:cs typeface="Helvetica Neue"/>
                <a:sym typeface="Helvetica Neue"/>
              </a:defRPr>
            </a:pPr>
            <a:r>
              <a:t>Bekenntnis von Nicäa (A.D. 325)</a:t>
            </a:r>
          </a:p>
          <a:p>
            <a:pPr algn="l" defTabSz="457200">
              <a:defRPr b="1" sz="3000">
                <a:ln w="12700" cap="flat">
                  <a:solidFill>
                    <a:srgbClr val="008F00"/>
                  </a:solidFill>
                  <a:prstDash val="solid"/>
                  <a:miter lim="400000"/>
                </a:ln>
                <a:latin typeface="Helvetica Neue"/>
                <a:ea typeface="Helvetica Neue"/>
                <a:cs typeface="Helvetica Neue"/>
                <a:sym typeface="Helvetica Neue"/>
              </a:defRPr>
            </a:pPr>
            <a:r>
              <a:t>Und an den einen Herrn Jesus Christus, Gottes eingeborenen Sohn, aus dem Vater geboren vor aller Zeit: Gott von Gott, Licht vom Licht, wahrer Gott vom wahren Gott, gezeugt, nicht geschaffen, eines Wesens mit dem Vater durch ihn ist alles geschaffen.</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00000"/>
            </a:gs>
            <a:gs pos="100000">
              <a:srgbClr val="531B93"/>
            </a:gs>
          </a:gsLst>
          <a:lin ang="5400000" scaled="0"/>
        </a:gradFill>
      </p:bgPr>
    </p:bg>
    <p:spTree>
      <p:nvGrpSpPr>
        <p:cNvPr id="1" name=""/>
        <p:cNvGrpSpPr/>
        <p:nvPr/>
      </p:nvGrpSpPr>
      <p:grpSpPr>
        <a:xfrm>
          <a:off x="0" y="0"/>
          <a:ext cx="0" cy="0"/>
          <a:chOff x="0" y="0"/>
          <a:chExt cx="0" cy="0"/>
        </a:xfrm>
      </p:grpSpPr>
      <p:sp>
        <p:nvSpPr>
          <p:cNvPr id="129" name="尼西亚信经 (公元325年)…"/>
          <p:cNvSpPr txBox="1"/>
          <p:nvPr>
            <p:ph type="ctrTitle"/>
          </p:nvPr>
        </p:nvSpPr>
        <p:spPr>
          <a:xfrm>
            <a:off x="57745" y="53578"/>
            <a:ext cx="12889310" cy="9646444"/>
          </a:xfrm>
          <a:prstGeom prst="rect">
            <a:avLst/>
          </a:prstGeom>
        </p:spPr>
        <p:txBody>
          <a:bodyPr anchor="t"/>
          <a:lstStyle/>
          <a:p>
            <a:pPr algn="l" defTabSz="457200">
              <a:defRPr b="1" sz="4300">
                <a:solidFill>
                  <a:srgbClr val="FFFB00"/>
                </a:solidFill>
                <a:latin typeface="Helvetica Neue"/>
                <a:ea typeface="Helvetica Neue"/>
                <a:cs typeface="Helvetica Neue"/>
                <a:sym typeface="Helvetica Neue"/>
              </a:defRPr>
            </a:pPr>
            <a:r>
              <a:t>尼西亚信经 (公元325年)</a:t>
            </a:r>
          </a:p>
          <a:p>
            <a:pPr algn="l" defTabSz="457200">
              <a:defRPr b="1" sz="4300">
                <a:ln w="12700" cap="flat">
                  <a:solidFill>
                    <a:srgbClr val="008F00"/>
                  </a:solidFill>
                  <a:prstDash val="solid"/>
                  <a:miter lim="400000"/>
                </a:ln>
                <a:latin typeface="Helvetica Neue"/>
                <a:ea typeface="Helvetica Neue"/>
                <a:cs typeface="Helvetica Neue"/>
                <a:sym typeface="Helvetica Neue"/>
              </a:defRPr>
            </a:pPr>
            <a:r>
              <a:t>为救我们世人从天降临，因圣灵从童女马利亚成了肉身而为人；又在本丢彼拉多手下为我们钉在十字架上，受害，葬埋；照圣经的话第三天复活；升天，坐在父的右边；将来必从威荣中降临，审判活人、死人；他的国度永无穷尽。</a:t>
            </a:r>
          </a:p>
          <a:p>
            <a:pPr algn="l" defTabSz="457200">
              <a:defRPr b="1" sz="4000">
                <a:solidFill>
                  <a:srgbClr val="FFFB00"/>
                </a:solidFill>
                <a:latin typeface="Helvetica Neue"/>
                <a:ea typeface="Helvetica Neue"/>
                <a:cs typeface="Helvetica Neue"/>
                <a:sym typeface="Helvetica Neue"/>
              </a:defRPr>
            </a:pPr>
          </a:p>
          <a:p>
            <a:pPr algn="l" defTabSz="457200">
              <a:defRPr b="1" sz="3000">
                <a:solidFill>
                  <a:srgbClr val="FFFB00"/>
                </a:solidFill>
                <a:latin typeface="Helvetica Neue"/>
                <a:ea typeface="Helvetica Neue"/>
                <a:cs typeface="Helvetica Neue"/>
                <a:sym typeface="Helvetica Neue"/>
              </a:defRPr>
            </a:pPr>
            <a:r>
              <a:t>Bekenntnis von Nicäa (A.D. 325)</a:t>
            </a:r>
          </a:p>
          <a:p>
            <a:pPr algn="l" defTabSz="457200">
              <a:defRPr b="1" sz="3000">
                <a:ln w="12700" cap="flat">
                  <a:solidFill>
                    <a:srgbClr val="008F00"/>
                  </a:solidFill>
                  <a:prstDash val="solid"/>
                  <a:miter lim="400000"/>
                </a:ln>
                <a:latin typeface="Helvetica Neue"/>
                <a:ea typeface="Helvetica Neue"/>
                <a:cs typeface="Helvetica Neue"/>
                <a:sym typeface="Helvetica Neue"/>
              </a:defRPr>
            </a:pPr>
            <a:r>
              <a:t>Für uns Menschen und zu unserem Heil ist er vom Himmel gekommen, hat Fleisch angenommen durch den Heiligen Geist von der Jungfrau Maria und ist Mensch geworden. Er wurde für uns gekreuzigt unter Pontius Pilatus, hat gelitten und ist begraben worden, ist am dritten Tage auferstanden nach der Schrift und aufgefahren in den Himmel. Er sitzt zur Rechten des Vaters und wird wiederkommen in Herrlichkeit, zu richten die Lebenden und die Toten; seiner Herrschaft wird kein Ende sein.</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00000"/>
            </a:gs>
            <a:gs pos="100000">
              <a:srgbClr val="531B93"/>
            </a:gs>
          </a:gsLst>
          <a:lin ang="5400000" scaled="0"/>
        </a:gradFill>
      </p:bgPr>
    </p:bg>
    <p:spTree>
      <p:nvGrpSpPr>
        <p:cNvPr id="1" name=""/>
        <p:cNvGrpSpPr/>
        <p:nvPr/>
      </p:nvGrpSpPr>
      <p:grpSpPr>
        <a:xfrm>
          <a:off x="0" y="0"/>
          <a:ext cx="0" cy="0"/>
          <a:chOff x="0" y="0"/>
          <a:chExt cx="0" cy="0"/>
        </a:xfrm>
      </p:grpSpPr>
      <p:sp>
        <p:nvSpPr>
          <p:cNvPr id="131" name="尼西亚信经 (公元325年)…"/>
          <p:cNvSpPr txBox="1"/>
          <p:nvPr>
            <p:ph type="ctrTitle"/>
          </p:nvPr>
        </p:nvSpPr>
        <p:spPr>
          <a:xfrm>
            <a:off x="57745" y="53578"/>
            <a:ext cx="12889310" cy="9646444"/>
          </a:xfrm>
          <a:prstGeom prst="rect">
            <a:avLst/>
          </a:prstGeom>
        </p:spPr>
        <p:txBody>
          <a:bodyPr anchor="t"/>
          <a:lstStyle/>
          <a:p>
            <a:pPr algn="l" defTabSz="457200">
              <a:defRPr b="1" sz="4300">
                <a:solidFill>
                  <a:srgbClr val="FFFB00"/>
                </a:solidFill>
                <a:latin typeface="Helvetica Neue"/>
                <a:ea typeface="Helvetica Neue"/>
                <a:cs typeface="Helvetica Neue"/>
                <a:sym typeface="Helvetica Neue"/>
              </a:defRPr>
            </a:pPr>
            <a:r>
              <a:t>尼西亚信经 (公元325年)</a:t>
            </a:r>
          </a:p>
          <a:p>
            <a:pPr algn="l" defTabSz="457200">
              <a:defRPr b="1" sz="4300">
                <a:ln w="12700" cap="flat">
                  <a:solidFill>
                    <a:srgbClr val="FF2600"/>
                  </a:solidFill>
                  <a:prstDash val="solid"/>
                  <a:miter lim="400000"/>
                </a:ln>
                <a:latin typeface="Helvetica Neue"/>
                <a:ea typeface="Helvetica Neue"/>
                <a:cs typeface="Helvetica Neue"/>
                <a:sym typeface="Helvetica Neue"/>
              </a:defRPr>
            </a:pPr>
            <a:r>
              <a:t>我们信赐生命的主圣灵，从父、子而出，与父、子同样受尊敬，受荣耀；他曾借着众先知说话。</a:t>
            </a: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3000">
                <a:solidFill>
                  <a:srgbClr val="FFFB00"/>
                </a:solidFill>
                <a:latin typeface="Helvetica Neue"/>
                <a:ea typeface="Helvetica Neue"/>
                <a:cs typeface="Helvetica Neue"/>
                <a:sym typeface="Helvetica Neue"/>
              </a:defRPr>
            </a:pPr>
            <a:r>
              <a:t>Bekenntnis von Nicäa (A.D. 325)</a:t>
            </a:r>
          </a:p>
          <a:p>
            <a:pPr algn="l" defTabSz="457200">
              <a:defRPr b="1" sz="3000">
                <a:ln w="12700" cap="flat">
                  <a:solidFill>
                    <a:srgbClr val="FF2600"/>
                  </a:solidFill>
                  <a:prstDash val="solid"/>
                  <a:miter lim="400000"/>
                </a:ln>
                <a:latin typeface="Helvetica Neue"/>
                <a:ea typeface="Helvetica Neue"/>
                <a:cs typeface="Helvetica Neue"/>
                <a:sym typeface="Helvetica Neue"/>
              </a:defRPr>
            </a:pPr>
            <a:r>
              <a:t>Wir glauben an den Heiligen Geist, der Herr ist und lebendig macht, der aus dem Vater (und dem Sohn) hervorgeht, der mit dem Vater und dem Sohn angebetet und verherrlicht wird, der gesprochen hat durch die Propheten,</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00000"/>
            </a:gs>
            <a:gs pos="100000">
              <a:srgbClr val="531B93"/>
            </a:gs>
          </a:gsLst>
          <a:lin ang="5400000" scaled="0"/>
        </a:gradFill>
      </p:bgPr>
    </p:bg>
    <p:spTree>
      <p:nvGrpSpPr>
        <p:cNvPr id="1" name=""/>
        <p:cNvGrpSpPr/>
        <p:nvPr/>
      </p:nvGrpSpPr>
      <p:grpSpPr>
        <a:xfrm>
          <a:off x="0" y="0"/>
          <a:ext cx="0" cy="0"/>
          <a:chOff x="0" y="0"/>
          <a:chExt cx="0" cy="0"/>
        </a:xfrm>
      </p:grpSpPr>
      <p:sp>
        <p:nvSpPr>
          <p:cNvPr id="133" name="尼西亚信经 (公元325年)…"/>
          <p:cNvSpPr txBox="1"/>
          <p:nvPr>
            <p:ph type="ctrTitle"/>
          </p:nvPr>
        </p:nvSpPr>
        <p:spPr>
          <a:xfrm>
            <a:off x="57745" y="53578"/>
            <a:ext cx="12889310" cy="9646444"/>
          </a:xfrm>
          <a:prstGeom prst="rect">
            <a:avLst/>
          </a:prstGeom>
        </p:spPr>
        <p:txBody>
          <a:bodyPr anchor="t"/>
          <a:lstStyle/>
          <a:p>
            <a:pPr algn="l" defTabSz="457200">
              <a:defRPr b="1" sz="4300">
                <a:solidFill>
                  <a:srgbClr val="FFFB00"/>
                </a:solidFill>
                <a:latin typeface="Helvetica Neue"/>
                <a:ea typeface="Helvetica Neue"/>
                <a:cs typeface="Helvetica Neue"/>
                <a:sym typeface="Helvetica Neue"/>
              </a:defRPr>
            </a:pPr>
            <a:r>
              <a:t>尼西亚信经 (公元325年)</a:t>
            </a:r>
          </a:p>
          <a:p>
            <a:pPr algn="l" defTabSz="457200">
              <a:defRPr b="1" sz="4300">
                <a:ln w="12700" cap="flat">
                  <a:solidFill>
                    <a:srgbClr val="FF85FF"/>
                  </a:solidFill>
                  <a:prstDash val="solid"/>
                  <a:miter lim="400000"/>
                </a:ln>
                <a:latin typeface="Helvetica Neue"/>
                <a:ea typeface="Helvetica Neue"/>
                <a:cs typeface="Helvetica Neue"/>
                <a:sym typeface="Helvetica Neue"/>
              </a:defRPr>
            </a:pPr>
            <a:r>
              <a:t>我们信使徒所立的独一圣而公的教会。我们承认为赦罪所立的独一圣洗。我们望死人复活和来世的永生。阿门。</a:t>
            </a: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4000">
                <a:solidFill>
                  <a:srgbClr val="FFFB00"/>
                </a:solidFill>
                <a:latin typeface="Helvetica Neue"/>
                <a:ea typeface="Helvetica Neue"/>
                <a:cs typeface="Helvetica Neue"/>
                <a:sym typeface="Helvetica Neue"/>
              </a:defRPr>
            </a:pPr>
          </a:p>
          <a:p>
            <a:pPr algn="l" defTabSz="457200">
              <a:defRPr b="1" sz="3000">
                <a:solidFill>
                  <a:srgbClr val="FFFB00"/>
                </a:solidFill>
                <a:latin typeface="Helvetica Neue"/>
                <a:ea typeface="Helvetica Neue"/>
                <a:cs typeface="Helvetica Neue"/>
                <a:sym typeface="Helvetica Neue"/>
              </a:defRPr>
            </a:pPr>
            <a:r>
              <a:t>Bekenntnis von Nicäa (A.D. 325)</a:t>
            </a:r>
          </a:p>
          <a:p>
            <a:pPr algn="l" defTabSz="457200">
              <a:defRPr b="1" sz="3000">
                <a:ln w="12700" cap="flat">
                  <a:solidFill>
                    <a:srgbClr val="FF85FF"/>
                  </a:solidFill>
                  <a:prstDash val="solid"/>
                  <a:miter lim="400000"/>
                </a:ln>
                <a:latin typeface="Helvetica Neue"/>
                <a:ea typeface="Helvetica Neue"/>
                <a:cs typeface="Helvetica Neue"/>
                <a:sym typeface="Helvetica Neue"/>
              </a:defRPr>
            </a:pPr>
            <a:r>
              <a:t>und die eine, heilige, christliche und apostolische Kirche. Wir bekennen die eine Taufe zur Vergebung der Sünden. Wir erwarten die Auferstehung der Toten und das Leben der kommenden Welt. Amen.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00000"/>
            </a:gs>
            <a:gs pos="100000">
              <a:srgbClr val="531B93"/>
            </a:gs>
          </a:gsLst>
          <a:lin ang="5400000" scaled="0"/>
        </a:gradFill>
      </p:bgPr>
    </p:bg>
    <p:spTree>
      <p:nvGrpSpPr>
        <p:cNvPr id="1" name=""/>
        <p:cNvGrpSpPr/>
        <p:nvPr/>
      </p:nvGrpSpPr>
      <p:grpSpPr>
        <a:xfrm>
          <a:off x="0" y="0"/>
          <a:ext cx="0" cy="0"/>
          <a:chOff x="0" y="0"/>
          <a:chExt cx="0" cy="0"/>
        </a:xfrm>
      </p:grpSpPr>
      <p:sp>
        <p:nvSpPr>
          <p:cNvPr id="135" name="尼西亚信经 (公元325年)…"/>
          <p:cNvSpPr txBox="1"/>
          <p:nvPr>
            <p:ph type="ctrTitle"/>
          </p:nvPr>
        </p:nvSpPr>
        <p:spPr>
          <a:xfrm>
            <a:off x="57745" y="53578"/>
            <a:ext cx="12889310" cy="9646444"/>
          </a:xfrm>
          <a:prstGeom prst="rect">
            <a:avLst/>
          </a:prstGeom>
        </p:spPr>
        <p:txBody>
          <a:bodyPr anchor="t"/>
          <a:lstStyle/>
          <a:p>
            <a:pPr algn="l" defTabSz="457200">
              <a:defRPr b="1" sz="4300">
                <a:solidFill>
                  <a:srgbClr val="FFFB00"/>
                </a:solidFill>
                <a:latin typeface="Helvetica Neue"/>
                <a:ea typeface="Helvetica Neue"/>
                <a:cs typeface="Helvetica Neue"/>
                <a:sym typeface="Helvetica Neue"/>
              </a:defRPr>
            </a:pPr>
            <a:r>
              <a:t>尼西亚信经 (公元325年)</a:t>
            </a:r>
          </a:p>
          <a:p>
            <a:pPr algn="l" defTabSz="457200">
              <a:defRPr b="1" sz="4300">
                <a:ln w="12700" cap="flat">
                  <a:solidFill>
                    <a:srgbClr val="0433FF"/>
                  </a:solidFill>
                  <a:prstDash val="solid"/>
                  <a:miter lim="400000"/>
                </a:ln>
                <a:latin typeface="Helvetica Neue"/>
                <a:ea typeface="Helvetica Neue"/>
                <a:cs typeface="Helvetica Neue"/>
                <a:sym typeface="Helvetica Neue"/>
              </a:defRPr>
            </a:pPr>
            <a:r>
              <a:t>1. 关于圣父</a:t>
            </a:r>
          </a:p>
          <a:p>
            <a:pPr algn="l" defTabSz="457200">
              <a:defRPr b="1" sz="4300">
                <a:ln w="12700" cap="flat">
                  <a:solidFill>
                    <a:srgbClr val="008F00"/>
                  </a:solidFill>
                  <a:prstDash val="solid"/>
                  <a:miter lim="400000"/>
                </a:ln>
                <a:latin typeface="Helvetica Neue"/>
                <a:ea typeface="Helvetica Neue"/>
                <a:cs typeface="Helvetica Neue"/>
                <a:sym typeface="Helvetica Neue"/>
              </a:defRPr>
            </a:pPr>
            <a:r>
              <a:t>2. 关于圣子耶稣基督</a:t>
            </a:r>
          </a:p>
          <a:p>
            <a:pPr lvl="1" indent="1662545" algn="l" defTabSz="457200">
              <a:defRPr b="1" sz="4300">
                <a:ln w="12700" cap="flat">
                  <a:solidFill>
                    <a:srgbClr val="008F00"/>
                  </a:solidFill>
                  <a:prstDash val="solid"/>
                  <a:miter lim="400000"/>
                </a:ln>
                <a:latin typeface="Helvetica Neue"/>
                <a:ea typeface="Helvetica Neue"/>
                <a:cs typeface="Helvetica Neue"/>
                <a:sym typeface="Helvetica Neue"/>
              </a:defRPr>
            </a:pPr>
            <a:r>
              <a:t>第一部：耶稣的本性</a:t>
            </a:r>
          </a:p>
          <a:p>
            <a:pPr lvl="1" indent="1662545" algn="l" defTabSz="457200">
              <a:defRPr b="1" sz="4300">
                <a:ln w="12700" cap="flat">
                  <a:solidFill>
                    <a:srgbClr val="008F00"/>
                  </a:solidFill>
                  <a:prstDash val="solid"/>
                  <a:miter lim="400000"/>
                </a:ln>
                <a:latin typeface="Helvetica Neue"/>
                <a:ea typeface="Helvetica Neue"/>
                <a:cs typeface="Helvetica Neue"/>
                <a:sym typeface="Helvetica Neue"/>
              </a:defRPr>
            </a:pPr>
            <a:r>
              <a:t>第二部：耶稣的作为</a:t>
            </a:r>
          </a:p>
          <a:p>
            <a:pPr algn="l" defTabSz="457200">
              <a:defRPr b="1" sz="4300">
                <a:ln w="12700" cap="flat">
                  <a:solidFill>
                    <a:srgbClr val="FF2600"/>
                  </a:solidFill>
                  <a:prstDash val="solid"/>
                  <a:miter lim="400000"/>
                </a:ln>
                <a:latin typeface="Helvetica Neue"/>
                <a:ea typeface="Helvetica Neue"/>
                <a:cs typeface="Helvetica Neue"/>
                <a:sym typeface="Helvetica Neue"/>
              </a:defRPr>
            </a:pPr>
            <a:r>
              <a:t>3. 关于圣灵</a:t>
            </a:r>
          </a:p>
          <a:p>
            <a:pPr algn="l" defTabSz="457200">
              <a:defRPr b="1" sz="4300">
                <a:ln w="12700" cap="flat">
                  <a:solidFill>
                    <a:srgbClr val="FF85FF"/>
                  </a:solidFill>
                  <a:prstDash val="solid"/>
                  <a:miter lim="400000"/>
                </a:ln>
                <a:latin typeface="Helvetica Neue"/>
                <a:ea typeface="Helvetica Neue"/>
                <a:cs typeface="Helvetica Neue"/>
                <a:sym typeface="Helvetica Neue"/>
              </a:defRPr>
            </a:pPr>
            <a:r>
              <a:t>4. 关于基督教会</a:t>
            </a:r>
          </a:p>
          <a:p>
            <a:pPr algn="l" defTabSz="457200">
              <a:defRPr b="1" sz="4000">
                <a:latin typeface="Helvetica Neue"/>
                <a:ea typeface="Helvetica Neue"/>
                <a:cs typeface="Helvetica Neue"/>
                <a:sym typeface="Helvetica Neue"/>
              </a:defRPr>
            </a:pPr>
          </a:p>
          <a:p>
            <a:pPr algn="l" defTabSz="457200">
              <a:defRPr b="1" sz="3000">
                <a:solidFill>
                  <a:srgbClr val="FFFB00"/>
                </a:solidFill>
                <a:latin typeface="Helvetica Neue"/>
                <a:ea typeface="Helvetica Neue"/>
                <a:cs typeface="Helvetica Neue"/>
                <a:sym typeface="Helvetica Neue"/>
              </a:defRPr>
            </a:pPr>
            <a:r>
              <a:t>Bekenntnis von Nicäa (A.D. 325)</a:t>
            </a:r>
          </a:p>
          <a:p>
            <a:pPr algn="l" defTabSz="457200">
              <a:defRPr b="1" sz="3000">
                <a:ln w="12700" cap="flat">
                  <a:solidFill>
                    <a:srgbClr val="0433FF"/>
                  </a:solidFill>
                  <a:prstDash val="solid"/>
                  <a:miter lim="400000"/>
                </a:ln>
                <a:latin typeface="Helvetica Neue"/>
                <a:ea typeface="Helvetica Neue"/>
                <a:cs typeface="Helvetica Neue"/>
                <a:sym typeface="Helvetica Neue"/>
              </a:defRPr>
            </a:pPr>
            <a:r>
              <a:t>1. über Gott den Vater</a:t>
            </a:r>
          </a:p>
          <a:p>
            <a:pPr algn="l" defTabSz="457200">
              <a:defRPr b="1" sz="3000">
                <a:ln w="12700" cap="flat">
                  <a:solidFill>
                    <a:srgbClr val="008F00"/>
                  </a:solidFill>
                  <a:prstDash val="solid"/>
                  <a:miter lim="400000"/>
                </a:ln>
                <a:latin typeface="Helvetica Neue"/>
                <a:ea typeface="Helvetica Neue"/>
                <a:cs typeface="Helvetica Neue"/>
                <a:sym typeface="Helvetica Neue"/>
              </a:defRPr>
            </a:pPr>
            <a:r>
              <a:t>2. über Gott den Sohn Jesus Christus</a:t>
            </a:r>
          </a:p>
          <a:p>
            <a:pPr lvl="1" indent="1662545" algn="l" defTabSz="457200">
              <a:defRPr b="1" sz="3000">
                <a:ln w="12700" cap="flat">
                  <a:solidFill>
                    <a:srgbClr val="008F00"/>
                  </a:solidFill>
                  <a:prstDash val="solid"/>
                  <a:miter lim="400000"/>
                </a:ln>
                <a:latin typeface="Helvetica Neue"/>
                <a:ea typeface="Helvetica Neue"/>
                <a:cs typeface="Helvetica Neue"/>
                <a:sym typeface="Helvetica Neue"/>
              </a:defRPr>
            </a:pPr>
            <a:r>
              <a:t>Teil 1: sein Wesen</a:t>
            </a:r>
          </a:p>
          <a:p>
            <a:pPr lvl="1" indent="1662545" algn="l" defTabSz="457200">
              <a:defRPr b="1" sz="3000">
                <a:ln w="12700" cap="flat">
                  <a:solidFill>
                    <a:srgbClr val="008F00"/>
                  </a:solidFill>
                  <a:prstDash val="solid"/>
                  <a:miter lim="400000"/>
                </a:ln>
                <a:latin typeface="Helvetica Neue"/>
                <a:ea typeface="Helvetica Neue"/>
                <a:cs typeface="Helvetica Neue"/>
                <a:sym typeface="Helvetica Neue"/>
              </a:defRPr>
            </a:pPr>
            <a:r>
              <a:t>Teil 2: sein Werk</a:t>
            </a:r>
          </a:p>
          <a:p>
            <a:pPr algn="l" defTabSz="457200">
              <a:defRPr b="1" sz="3000">
                <a:ln w="12700" cap="flat">
                  <a:solidFill>
                    <a:srgbClr val="FF2600"/>
                  </a:solidFill>
                  <a:prstDash val="solid"/>
                  <a:miter lim="400000"/>
                </a:ln>
                <a:latin typeface="Helvetica Neue"/>
                <a:ea typeface="Helvetica Neue"/>
                <a:cs typeface="Helvetica Neue"/>
                <a:sym typeface="Helvetica Neue"/>
              </a:defRPr>
            </a:pPr>
            <a:r>
              <a:t>3. über Gott den Heiligen Geist</a:t>
            </a:r>
          </a:p>
          <a:p>
            <a:pPr algn="l" defTabSz="457200">
              <a:defRPr b="1" sz="3000">
                <a:ln w="12700" cap="flat">
                  <a:solidFill>
                    <a:srgbClr val="FF85FF"/>
                  </a:solidFill>
                  <a:prstDash val="solid"/>
                  <a:miter lim="400000"/>
                </a:ln>
                <a:latin typeface="Helvetica Neue"/>
                <a:ea typeface="Helvetica Neue"/>
                <a:cs typeface="Helvetica Neue"/>
                <a:sym typeface="Helvetica Neue"/>
              </a:defRPr>
            </a:pPr>
            <a:r>
              <a:t>4. über die christliche Kirche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00000"/>
            </a:gs>
            <a:gs pos="100000">
              <a:srgbClr val="531B93"/>
            </a:gs>
          </a:gsLst>
          <a:lin ang="5400000" scaled="0"/>
        </a:gradFill>
      </p:bgPr>
    </p:bg>
    <p:spTree>
      <p:nvGrpSpPr>
        <p:cNvPr id="1" name=""/>
        <p:cNvGrpSpPr/>
        <p:nvPr/>
      </p:nvGrpSpPr>
      <p:grpSpPr>
        <a:xfrm>
          <a:off x="0" y="0"/>
          <a:ext cx="0" cy="0"/>
          <a:chOff x="0" y="0"/>
          <a:chExt cx="0" cy="0"/>
        </a:xfrm>
      </p:grpSpPr>
      <p:sp>
        <p:nvSpPr>
          <p:cNvPr id="137" name="耶稣 『神人合一』 的本质…"/>
          <p:cNvSpPr txBox="1"/>
          <p:nvPr>
            <p:ph type="ctrTitle"/>
          </p:nvPr>
        </p:nvSpPr>
        <p:spPr>
          <a:xfrm>
            <a:off x="57745" y="53578"/>
            <a:ext cx="12889310" cy="9646444"/>
          </a:xfrm>
          <a:prstGeom prst="rect">
            <a:avLst/>
          </a:prstGeom>
        </p:spPr>
        <p:txBody>
          <a:bodyPr anchor="t"/>
          <a:lstStyle/>
          <a:p>
            <a:pPr algn="l" defTabSz="457200">
              <a:defRPr b="1" sz="4500">
                <a:ln w="12700" cap="flat">
                  <a:solidFill>
                    <a:srgbClr val="0433FF"/>
                  </a:solidFill>
                  <a:prstDash val="solid"/>
                  <a:miter lim="400000"/>
                </a:ln>
                <a:latin typeface="Helvetica Neue"/>
                <a:ea typeface="Helvetica Neue"/>
                <a:cs typeface="Helvetica Neue"/>
                <a:sym typeface="Helvetica Neue"/>
              </a:defRPr>
            </a:pPr>
            <a:r>
              <a:t>耶稣 『神人合一』 的本质</a:t>
            </a:r>
          </a:p>
          <a:p>
            <a:pPr algn="l" defTabSz="457200">
              <a:defRPr b="1" sz="4500">
                <a:solidFill>
                  <a:srgbClr val="FFFB00"/>
                </a:solidFill>
                <a:latin typeface="Helvetica Neue"/>
                <a:ea typeface="Helvetica Neue"/>
                <a:cs typeface="Helvetica Neue"/>
                <a:sym typeface="Helvetica Neue"/>
              </a:defRPr>
            </a:pPr>
            <a:r>
              <a:t>尼西亚信经</a:t>
            </a:r>
          </a:p>
          <a:p>
            <a:pPr algn="l" defTabSz="457200">
              <a:defRPr b="1" sz="4500">
                <a:ln w="12700" cap="flat">
                  <a:solidFill>
                    <a:srgbClr val="008F00"/>
                  </a:solidFill>
                  <a:prstDash val="solid"/>
                  <a:miter lim="400000"/>
                </a:ln>
                <a:latin typeface="Helvetica Neue"/>
                <a:ea typeface="Helvetica Neue"/>
                <a:cs typeface="Helvetica Neue"/>
                <a:sym typeface="Helvetica Neue"/>
              </a:defRPr>
            </a:pPr>
            <a:r>
              <a:t>我们信主耶稣基督，上帝的独生子，在万世以先为父所生，出于上帝而为上帝，出于光而为光，出于真神而为真神，被生而非受造，与父一性；万物都借着他受造；...</a:t>
            </a:r>
          </a:p>
          <a:p>
            <a:pPr algn="l" defTabSz="457200">
              <a:defRPr b="1" sz="1000">
                <a:ln w="12700" cap="flat">
                  <a:solidFill>
                    <a:srgbClr val="008F00"/>
                  </a:solidFill>
                  <a:prstDash val="solid"/>
                  <a:miter lim="400000"/>
                </a:ln>
                <a:latin typeface="Helvetica Neue"/>
                <a:ea typeface="Helvetica Neue"/>
                <a:cs typeface="Helvetica Neue"/>
                <a:sym typeface="Helvetica Neue"/>
              </a:defRPr>
            </a:pPr>
          </a:p>
          <a:p>
            <a:pPr algn="l" defTabSz="457200">
              <a:defRPr b="1" sz="4500">
                <a:ln w="12700" cap="flat">
                  <a:solidFill>
                    <a:srgbClr val="008F00"/>
                  </a:solidFill>
                  <a:prstDash val="solid"/>
                  <a:miter lim="400000"/>
                </a:ln>
                <a:latin typeface="Helvetica Neue"/>
                <a:ea typeface="Helvetica Neue"/>
                <a:cs typeface="Helvetica Neue"/>
                <a:sym typeface="Helvetica Neue"/>
              </a:defRPr>
            </a:pPr>
            <a:r>
              <a:t>(他) 成了肉身而为人...</a:t>
            </a:r>
          </a:p>
          <a:p>
            <a:pPr algn="l" defTabSz="457200">
              <a:defRPr b="1" sz="1000">
                <a:ln w="12700" cap="flat">
                  <a:solidFill>
                    <a:srgbClr val="0433FF"/>
                  </a:solidFill>
                  <a:prstDash val="solid"/>
                  <a:miter lim="400000"/>
                </a:ln>
                <a:latin typeface="Helvetica Neue"/>
                <a:ea typeface="Helvetica Neue"/>
                <a:cs typeface="Helvetica Neue"/>
                <a:sym typeface="Helvetica Neue"/>
              </a:defRPr>
            </a:pPr>
          </a:p>
          <a:p>
            <a:pPr algn="l" defTabSz="457200">
              <a:defRPr b="1" sz="3000">
                <a:ln w="12700" cap="flat">
                  <a:solidFill>
                    <a:srgbClr val="0433FF"/>
                  </a:solidFill>
                  <a:prstDash val="solid"/>
                  <a:miter lim="400000"/>
                </a:ln>
                <a:latin typeface="Helvetica Neue"/>
                <a:ea typeface="Helvetica Neue"/>
                <a:cs typeface="Helvetica Neue"/>
                <a:sym typeface="Helvetica Neue"/>
              </a:defRPr>
            </a:pPr>
            <a:r>
              <a:t>Das Wesen Jesu: die hypostatische Vereinigung</a:t>
            </a:r>
          </a:p>
          <a:p>
            <a:pPr algn="l" defTabSz="457200">
              <a:defRPr b="1" sz="3000">
                <a:solidFill>
                  <a:srgbClr val="FFFB00"/>
                </a:solidFill>
                <a:latin typeface="Helvetica Neue"/>
                <a:ea typeface="Helvetica Neue"/>
                <a:cs typeface="Helvetica Neue"/>
                <a:sym typeface="Helvetica Neue"/>
              </a:defRPr>
            </a:pPr>
            <a:r>
              <a:t>Bekenntnis von Nicäa</a:t>
            </a:r>
          </a:p>
          <a:p>
            <a:pPr algn="l" defTabSz="457200">
              <a:defRPr b="1" sz="3000">
                <a:ln w="12700" cap="flat">
                  <a:solidFill>
                    <a:srgbClr val="008F00"/>
                  </a:solidFill>
                  <a:prstDash val="solid"/>
                  <a:miter lim="400000"/>
                </a:ln>
                <a:latin typeface="Helvetica Neue"/>
                <a:ea typeface="Helvetica Neue"/>
                <a:cs typeface="Helvetica Neue"/>
                <a:sym typeface="Helvetica Neue"/>
              </a:defRPr>
            </a:pPr>
            <a:r>
              <a:t>Und an den einen Herrn Jesus Christus, Gottes eingeborenen Sohn, aus dem Vater geboren vor aller Zeit: Gott von Gott, Licht vom Licht, wahrer Gott vom wahren Gott, gezeugt, nicht geschaffen, eines Wesens mit dem Vater durch ihn ist alles geschaffen.</a:t>
            </a:r>
          </a:p>
          <a:p>
            <a:pPr algn="l" defTabSz="457200">
              <a:defRPr b="1" sz="1000">
                <a:ln w="12700" cap="flat">
                  <a:solidFill>
                    <a:srgbClr val="008F00"/>
                  </a:solidFill>
                  <a:prstDash val="solid"/>
                  <a:miter lim="400000"/>
                </a:ln>
                <a:latin typeface="Helvetica Neue"/>
                <a:ea typeface="Helvetica Neue"/>
                <a:cs typeface="Helvetica Neue"/>
                <a:sym typeface="Helvetica Neue"/>
              </a:defRPr>
            </a:pPr>
          </a:p>
          <a:p>
            <a:pPr algn="l" defTabSz="457200">
              <a:defRPr b="1" sz="3000">
                <a:ln w="12700" cap="flat">
                  <a:solidFill>
                    <a:srgbClr val="008F00"/>
                  </a:solidFill>
                  <a:prstDash val="solid"/>
                  <a:miter lim="400000"/>
                </a:ln>
                <a:latin typeface="Helvetica Neue"/>
                <a:ea typeface="Helvetica Neue"/>
                <a:cs typeface="Helvetica Neue"/>
                <a:sym typeface="Helvetica Neue"/>
              </a:defRPr>
            </a:pPr>
            <a:r>
              <a:t>(Er) hat Fleisch angenommen…</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